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45"/>
  </p:notesMasterIdLst>
  <p:sldIdLst>
    <p:sldId id="399" r:id="rId3"/>
    <p:sldId id="400" r:id="rId4"/>
    <p:sldId id="256" r:id="rId5"/>
    <p:sldId id="511" r:id="rId6"/>
    <p:sldId id="403" r:id="rId7"/>
    <p:sldId id="474" r:id="rId8"/>
    <p:sldId id="506" r:id="rId9"/>
    <p:sldId id="401" r:id="rId10"/>
    <p:sldId id="493" r:id="rId11"/>
    <p:sldId id="407" r:id="rId12"/>
    <p:sldId id="476" r:id="rId13"/>
    <p:sldId id="475" r:id="rId14"/>
    <p:sldId id="507" r:id="rId15"/>
    <p:sldId id="508" r:id="rId16"/>
    <p:sldId id="509" r:id="rId17"/>
    <p:sldId id="510" r:id="rId18"/>
    <p:sldId id="410" r:id="rId19"/>
    <p:sldId id="411" r:id="rId20"/>
    <p:sldId id="479" r:id="rId21"/>
    <p:sldId id="478" r:id="rId22"/>
    <p:sldId id="459" r:id="rId23"/>
    <p:sldId id="458" r:id="rId24"/>
    <p:sldId id="496" r:id="rId25"/>
    <p:sldId id="498" r:id="rId26"/>
    <p:sldId id="480" r:id="rId27"/>
    <p:sldId id="492" r:id="rId28"/>
    <p:sldId id="494" r:id="rId29"/>
    <p:sldId id="460" r:id="rId30"/>
    <p:sldId id="495" r:id="rId31"/>
    <p:sldId id="497" r:id="rId32"/>
    <p:sldId id="488" r:id="rId33"/>
    <p:sldId id="484" r:id="rId34"/>
    <p:sldId id="414" r:id="rId35"/>
    <p:sldId id="486" r:id="rId36"/>
    <p:sldId id="483" r:id="rId37"/>
    <p:sldId id="467" r:id="rId38"/>
    <p:sldId id="503" r:id="rId39"/>
    <p:sldId id="489" r:id="rId40"/>
    <p:sldId id="505" r:id="rId41"/>
    <p:sldId id="504" r:id="rId42"/>
    <p:sldId id="453" r:id="rId43"/>
    <p:sldId id="473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entury Gothic" panose="020B0502020202020204" pitchFamily="34" charset="0"/>
      <p:regular r:id="rId50"/>
      <p:bold r:id="rId51"/>
      <p:italic r:id="rId52"/>
      <p:boldItalic r:id="rId53"/>
    </p:embeddedFont>
    <p:embeddedFont>
      <p:font typeface="Fira Code" panose="020B0809050000020004" pitchFamily="49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63C"/>
    <a:srgbClr val="49329C"/>
    <a:srgbClr val="073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FD1763-49DD-4AC1-9616-708549D6BC2B}" v="22" dt="2022-06-21T15:00:10.437"/>
    <p1510:client id="{8DA1B484-8A6A-6E47-BF72-DC4EB9EE31A4}" v="4" dt="2022-06-21T00:45:15.407"/>
    <p1510:client id="{A765596F-1A06-43C5-A3E1-718493AB8F1B}" v="75" dt="2022-06-21T17:52:47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2" autoAdjust="0"/>
    <p:restoredTop sz="94737"/>
  </p:normalViewPr>
  <p:slideViewPr>
    <p:cSldViewPr snapToGrid="0">
      <p:cViewPr varScale="1">
        <p:scale>
          <a:sx n="141" d="100"/>
          <a:sy n="141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vana Ribeiro" userId="15be5cc342cccf20" providerId="Windows Live" clId="Web-{33FD1763-49DD-4AC1-9616-708549D6BC2B}"/>
    <pc:docChg chg="modSld">
      <pc:chgData name="Geovana Ribeiro" userId="15be5cc342cccf20" providerId="Windows Live" clId="Web-{33FD1763-49DD-4AC1-9616-708549D6BC2B}" dt="2022-06-21T15:00:10.390" v="9" actId="20577"/>
      <pc:docMkLst>
        <pc:docMk/>
      </pc:docMkLst>
      <pc:sldChg chg="modSp">
        <pc:chgData name="Geovana Ribeiro" userId="15be5cc342cccf20" providerId="Windows Live" clId="Web-{33FD1763-49DD-4AC1-9616-708549D6BC2B}" dt="2022-06-21T14:59:17.733" v="0" actId="20577"/>
        <pc:sldMkLst>
          <pc:docMk/>
          <pc:sldMk cId="1412766772" sldId="399"/>
        </pc:sldMkLst>
        <pc:spChg chg="mod">
          <ac:chgData name="Geovana Ribeiro" userId="15be5cc342cccf20" providerId="Windows Live" clId="Web-{33FD1763-49DD-4AC1-9616-708549D6BC2B}" dt="2022-06-21T14:59:17.733" v="0" actId="20577"/>
          <ac:spMkLst>
            <pc:docMk/>
            <pc:sldMk cId="1412766772" sldId="399"/>
            <ac:spMk id="6" creationId="{54FDC8A5-41FE-4250-AC91-F06713B99E92}"/>
          </ac:spMkLst>
        </pc:spChg>
      </pc:sldChg>
      <pc:sldChg chg="modSp">
        <pc:chgData name="Geovana Ribeiro" userId="15be5cc342cccf20" providerId="Windows Live" clId="Web-{33FD1763-49DD-4AC1-9616-708549D6BC2B}" dt="2022-06-21T14:59:39.983" v="6" actId="20577"/>
        <pc:sldMkLst>
          <pc:docMk/>
          <pc:sldMk cId="929554800" sldId="400"/>
        </pc:sldMkLst>
        <pc:spChg chg="mod">
          <ac:chgData name="Geovana Ribeiro" userId="15be5cc342cccf20" providerId="Windows Live" clId="Web-{33FD1763-49DD-4AC1-9616-708549D6BC2B}" dt="2022-06-21T14:59:22.920" v="1" actId="20577"/>
          <ac:spMkLst>
            <pc:docMk/>
            <pc:sldMk cId="929554800" sldId="400"/>
            <ac:spMk id="6" creationId="{54FDC8A5-41FE-4250-AC91-F06713B99E92}"/>
          </ac:spMkLst>
        </pc:spChg>
        <pc:spChg chg="mod">
          <ac:chgData name="Geovana Ribeiro" userId="15be5cc342cccf20" providerId="Windows Live" clId="Web-{33FD1763-49DD-4AC1-9616-708549D6BC2B}" dt="2022-06-21T14:59:39.983" v="6" actId="20577"/>
          <ac:spMkLst>
            <pc:docMk/>
            <pc:sldMk cId="929554800" sldId="400"/>
            <ac:spMk id="7" creationId="{3C891058-9EBA-6341-913B-D7A2C9A0126B}"/>
          </ac:spMkLst>
        </pc:spChg>
        <pc:spChg chg="mod">
          <ac:chgData name="Geovana Ribeiro" userId="15be5cc342cccf20" providerId="Windows Live" clId="Web-{33FD1763-49DD-4AC1-9616-708549D6BC2B}" dt="2022-06-21T14:59:35.671" v="4" actId="14100"/>
          <ac:spMkLst>
            <pc:docMk/>
            <pc:sldMk cId="929554800" sldId="400"/>
            <ac:spMk id="9" creationId="{2FF1CE27-2CE8-B449-9BDA-AA2700D919B4}"/>
          </ac:spMkLst>
        </pc:spChg>
      </pc:sldChg>
      <pc:sldChg chg="modSp">
        <pc:chgData name="Geovana Ribeiro" userId="15be5cc342cccf20" providerId="Windows Live" clId="Web-{33FD1763-49DD-4AC1-9616-708549D6BC2B}" dt="2022-06-21T15:00:10.390" v="9" actId="20577"/>
        <pc:sldMkLst>
          <pc:docMk/>
          <pc:sldMk cId="2565878881" sldId="414"/>
        </pc:sldMkLst>
        <pc:spChg chg="mod">
          <ac:chgData name="Geovana Ribeiro" userId="15be5cc342cccf20" providerId="Windows Live" clId="Web-{33FD1763-49DD-4AC1-9616-708549D6BC2B}" dt="2022-06-21T15:00:10.390" v="9" actId="20577"/>
          <ac:spMkLst>
            <pc:docMk/>
            <pc:sldMk cId="2565878881" sldId="414"/>
            <ac:spMk id="7" creationId="{45DB5742-3830-134A-90B1-B645CF081F52}"/>
          </ac:spMkLst>
        </pc:spChg>
      </pc:sldChg>
      <pc:sldChg chg="modSp">
        <pc:chgData name="Geovana Ribeiro" userId="15be5cc342cccf20" providerId="Windows Live" clId="Web-{33FD1763-49DD-4AC1-9616-708549D6BC2B}" dt="2022-06-21T14:59:50.671" v="7" actId="14100"/>
        <pc:sldMkLst>
          <pc:docMk/>
          <pc:sldMk cId="380876022" sldId="475"/>
        </pc:sldMkLst>
        <pc:spChg chg="mod">
          <ac:chgData name="Geovana Ribeiro" userId="15be5cc342cccf20" providerId="Windows Live" clId="Web-{33FD1763-49DD-4AC1-9616-708549D6BC2B}" dt="2022-06-21T14:59:50.671" v="7" actId="14100"/>
          <ac:spMkLst>
            <pc:docMk/>
            <pc:sldMk cId="380876022" sldId="475"/>
            <ac:spMk id="12" creationId="{B3A3AD57-D57B-DD40-B819-BE71D714128E}"/>
          </ac:spMkLst>
        </pc:spChg>
      </pc:sldChg>
    </pc:docChg>
  </pc:docChgLst>
  <pc:docChgLst>
    <pc:chgData name="Geovana Ribeiro" userId="15be5cc342cccf20" providerId="Windows Live" clId="Web-{A765596F-1A06-43C5-A3E1-718493AB8F1B}"/>
    <pc:docChg chg="delSld modSld">
      <pc:chgData name="Geovana Ribeiro" userId="15be5cc342cccf20" providerId="Windows Live" clId="Web-{A765596F-1A06-43C5-A3E1-718493AB8F1B}" dt="2022-06-21T17:52:47.537" v="58" actId="1076"/>
      <pc:docMkLst>
        <pc:docMk/>
      </pc:docMkLst>
      <pc:sldChg chg="addSp modSp">
        <pc:chgData name="Geovana Ribeiro" userId="15be5cc342cccf20" providerId="Windows Live" clId="Web-{A765596F-1A06-43C5-A3E1-718493AB8F1B}" dt="2022-06-21T15:02:02.346" v="8" actId="1076"/>
        <pc:sldMkLst>
          <pc:docMk/>
          <pc:sldMk cId="44601798" sldId="407"/>
        </pc:sldMkLst>
        <pc:picChg chg="add mod">
          <ac:chgData name="Geovana Ribeiro" userId="15be5cc342cccf20" providerId="Windows Live" clId="Web-{A765596F-1A06-43C5-A3E1-718493AB8F1B}" dt="2022-06-21T15:02:02.346" v="8" actId="1076"/>
          <ac:picMkLst>
            <pc:docMk/>
            <pc:sldMk cId="44601798" sldId="407"/>
            <ac:picMk id="3" creationId="{B180CECE-4D37-31D8-9340-083B39740146}"/>
          </ac:picMkLst>
        </pc:picChg>
      </pc:sldChg>
      <pc:sldChg chg="addSp">
        <pc:chgData name="Geovana Ribeiro" userId="15be5cc342cccf20" providerId="Windows Live" clId="Web-{A765596F-1A06-43C5-A3E1-718493AB8F1B}" dt="2022-06-21T15:02:22.721" v="13"/>
        <pc:sldMkLst>
          <pc:docMk/>
          <pc:sldMk cId="546221689" sldId="453"/>
        </pc:sldMkLst>
        <pc:picChg chg="add">
          <ac:chgData name="Geovana Ribeiro" userId="15be5cc342cccf20" providerId="Windows Live" clId="Web-{A765596F-1A06-43C5-A3E1-718493AB8F1B}" dt="2022-06-21T15:02:22.721" v="13"/>
          <ac:picMkLst>
            <pc:docMk/>
            <pc:sldMk cId="546221689" sldId="453"/>
            <ac:picMk id="4" creationId="{198373A0-49C0-2F9F-03D3-95AF168D992E}"/>
          </ac:picMkLst>
        </pc:picChg>
      </pc:sldChg>
      <pc:sldChg chg="addSp">
        <pc:chgData name="Geovana Ribeiro" userId="15be5cc342cccf20" providerId="Windows Live" clId="Web-{A765596F-1A06-43C5-A3E1-718493AB8F1B}" dt="2022-06-21T15:02:10.158" v="9"/>
        <pc:sldMkLst>
          <pc:docMk/>
          <pc:sldMk cId="2097616779" sldId="459"/>
        </pc:sldMkLst>
        <pc:picChg chg="add">
          <ac:chgData name="Geovana Ribeiro" userId="15be5cc342cccf20" providerId="Windows Live" clId="Web-{A765596F-1A06-43C5-A3E1-718493AB8F1B}" dt="2022-06-21T15:02:10.158" v="9"/>
          <ac:picMkLst>
            <pc:docMk/>
            <pc:sldMk cId="2097616779" sldId="459"/>
            <ac:picMk id="4" creationId="{50940418-1DAA-BCBC-9F9E-64986AB5C92E}"/>
          </ac:picMkLst>
        </pc:picChg>
      </pc:sldChg>
      <pc:sldChg chg="addSp delSp modSp">
        <pc:chgData name="Geovana Ribeiro" userId="15be5cc342cccf20" providerId="Windows Live" clId="Web-{A765596F-1A06-43C5-A3E1-718493AB8F1B}" dt="2022-06-21T15:01:54.689" v="4"/>
        <pc:sldMkLst>
          <pc:docMk/>
          <pc:sldMk cId="2934355174" sldId="476"/>
        </pc:sldMkLst>
        <pc:picChg chg="add del mod">
          <ac:chgData name="Geovana Ribeiro" userId="15be5cc342cccf20" providerId="Windows Live" clId="Web-{A765596F-1A06-43C5-A3E1-718493AB8F1B}" dt="2022-06-21T15:01:54.689" v="4"/>
          <ac:picMkLst>
            <pc:docMk/>
            <pc:sldMk cId="2934355174" sldId="476"/>
            <ac:picMk id="2" creationId="{B818C813-5DA9-C4C9-5979-9149432130C8}"/>
          </ac:picMkLst>
        </pc:picChg>
      </pc:sldChg>
      <pc:sldChg chg="addSp modSp">
        <pc:chgData name="Geovana Ribeiro" userId="15be5cc342cccf20" providerId="Windows Live" clId="Web-{A765596F-1A06-43C5-A3E1-718493AB8F1B}" dt="2022-06-21T15:02:15.127" v="11" actId="1076"/>
        <pc:sldMkLst>
          <pc:docMk/>
          <pc:sldMk cId="3114009305" sldId="488"/>
        </pc:sldMkLst>
        <pc:picChg chg="add mod">
          <ac:chgData name="Geovana Ribeiro" userId="15be5cc342cccf20" providerId="Windows Live" clId="Web-{A765596F-1A06-43C5-A3E1-718493AB8F1B}" dt="2022-06-21T15:02:15.127" v="11" actId="1076"/>
          <ac:picMkLst>
            <pc:docMk/>
            <pc:sldMk cId="3114009305" sldId="488"/>
            <ac:picMk id="4" creationId="{CEFDC720-8525-48E9-76F1-DBC8FAC78027}"/>
          </ac:picMkLst>
        </pc:picChg>
      </pc:sldChg>
      <pc:sldChg chg="addSp modSp">
        <pc:chgData name="Geovana Ribeiro" userId="15be5cc342cccf20" providerId="Windows Live" clId="Web-{A765596F-1A06-43C5-A3E1-718493AB8F1B}" dt="2022-06-21T15:02:32.659" v="16" actId="1076"/>
        <pc:sldMkLst>
          <pc:docMk/>
          <pc:sldMk cId="4138559786" sldId="503"/>
        </pc:sldMkLst>
        <pc:picChg chg="add mod">
          <ac:chgData name="Geovana Ribeiro" userId="15be5cc342cccf20" providerId="Windows Live" clId="Web-{A765596F-1A06-43C5-A3E1-718493AB8F1B}" dt="2022-06-21T15:02:32.659" v="16" actId="1076"/>
          <ac:picMkLst>
            <pc:docMk/>
            <pc:sldMk cId="4138559786" sldId="503"/>
            <ac:picMk id="4" creationId="{0ECF9889-7B1C-4A04-CD4D-5B152775A871}"/>
          </ac:picMkLst>
        </pc:picChg>
      </pc:sldChg>
      <pc:sldChg chg="delSp modSp addAnim delAnim">
        <pc:chgData name="Geovana Ribeiro" userId="15be5cc342cccf20" providerId="Windows Live" clId="Web-{A765596F-1A06-43C5-A3E1-718493AB8F1B}" dt="2022-06-21T17:52:47.537" v="58" actId="1076"/>
        <pc:sldMkLst>
          <pc:docMk/>
          <pc:sldMk cId="1530081567" sldId="504"/>
        </pc:sldMkLst>
        <pc:spChg chg="mod">
          <ac:chgData name="Geovana Ribeiro" userId="15be5cc342cccf20" providerId="Windows Live" clId="Web-{A765596F-1A06-43C5-A3E1-718493AB8F1B}" dt="2022-06-21T17:52:43.256" v="57" actId="20577"/>
          <ac:spMkLst>
            <pc:docMk/>
            <pc:sldMk cId="1530081567" sldId="504"/>
            <ac:spMk id="12" creationId="{B3A3AD57-D57B-DD40-B819-BE71D714128E}"/>
          </ac:spMkLst>
        </pc:spChg>
        <pc:spChg chg="mod">
          <ac:chgData name="Geovana Ribeiro" userId="15be5cc342cccf20" providerId="Windows Live" clId="Web-{A765596F-1A06-43C5-A3E1-718493AB8F1B}" dt="2022-06-21T17:52:07.379" v="49" actId="1076"/>
          <ac:spMkLst>
            <pc:docMk/>
            <pc:sldMk cId="1530081567" sldId="504"/>
            <ac:spMk id="18" creationId="{B4C58099-CEA5-B74D-936A-E47C18269F62}"/>
          </ac:spMkLst>
        </pc:spChg>
        <pc:spChg chg="mod">
          <ac:chgData name="Geovana Ribeiro" userId="15be5cc342cccf20" providerId="Windows Live" clId="Web-{A765596F-1A06-43C5-A3E1-718493AB8F1B}" dt="2022-06-21T17:52:47.537" v="58" actId="1076"/>
          <ac:spMkLst>
            <pc:docMk/>
            <pc:sldMk cId="1530081567" sldId="504"/>
            <ac:spMk id="57" creationId="{00000000-0000-0000-0000-000000000000}"/>
          </ac:spMkLst>
        </pc:spChg>
        <pc:picChg chg="del">
          <ac:chgData name="Geovana Ribeiro" userId="15be5cc342cccf20" providerId="Windows Live" clId="Web-{A765596F-1A06-43C5-A3E1-718493AB8F1B}" dt="2022-06-21T17:50:18.654" v="18"/>
          <ac:picMkLst>
            <pc:docMk/>
            <pc:sldMk cId="1530081567" sldId="504"/>
            <ac:picMk id="8" creationId="{82A5461B-5747-0846-852F-162651F1277C}"/>
          </ac:picMkLst>
        </pc:picChg>
      </pc:sldChg>
      <pc:sldChg chg="del">
        <pc:chgData name="Geovana Ribeiro" userId="15be5cc342cccf20" providerId="Windows Live" clId="Web-{A765596F-1A06-43C5-A3E1-718493AB8F1B}" dt="2022-06-21T17:43:34.570" v="17"/>
        <pc:sldMkLst>
          <pc:docMk/>
          <pc:sldMk cId="3328682698" sldId="5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4607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1984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165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572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6742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9039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979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2172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1626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4564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6565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2846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0600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4868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7832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202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452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3661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411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5480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8125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1698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250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438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250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4291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931A-FF2B-4C2F-9B72-E646BBF535B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37E54-C491-4F19-B2A2-A87D36CDFC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2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931A-FF2B-4C2F-9B72-E646BBF535B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37E54-C491-4F19-B2A2-A87D36CDFC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31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931A-FF2B-4C2F-9B72-E646BBF535B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37E54-C491-4F19-B2A2-A87D36CDFC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48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931A-FF2B-4C2F-9B72-E646BBF535B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37E54-C491-4F19-B2A2-A87D36CDFC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33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931A-FF2B-4C2F-9B72-E646BBF535B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37E54-C491-4F19-B2A2-A87D36CDFC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7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931A-FF2B-4C2F-9B72-E646BBF535B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37E54-C491-4F19-B2A2-A87D36CDFC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25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931A-FF2B-4C2F-9B72-E646BBF535B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37E54-C491-4F19-B2A2-A87D36CDFC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48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931A-FF2B-4C2F-9B72-E646BBF535B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37E54-C491-4F19-B2A2-A87D36CDFC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62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931A-FF2B-4C2F-9B72-E646BBF535B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37E54-C491-4F19-B2A2-A87D36CDFC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97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931A-FF2B-4C2F-9B72-E646BBF535B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37E54-C491-4F19-B2A2-A87D36CDFC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0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D931A-FF2B-4C2F-9B72-E646BBF535B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37E54-C491-4F19-B2A2-A87D36CDFC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13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D931A-FF2B-4C2F-9B72-E646BBF535BD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37E54-C491-4F19-B2A2-A87D36CDFC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97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gif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openxmlformats.org/officeDocument/2006/relationships/hyperlink" Target="https://stackblitz.com/edit/angular-ivy-euxdko?file=src%2Fapp%2Fapp.component.t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4" Type="http://schemas.openxmlformats.org/officeDocument/2006/relationships/hyperlink" Target="https://stackblitz.com/edit/angular-ivy-ssktuw?file=src%2Fapp%2Fapp.component.t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microsoft.com/office/2007/relationships/hdphoto" Target="../media/hdphoto8.wdp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microsoft.com/office/2007/relationships/hdphoto" Target="../media/hdphoto9.wdp"/><Relationship Id="rId5" Type="http://schemas.openxmlformats.org/officeDocument/2006/relationships/image" Target="../media/image10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microsoft.com/office/2007/relationships/hdphoto" Target="../media/hdphoto10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525176" cy="53091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" y="5077025"/>
            <a:ext cx="9143999" cy="74543"/>
          </a:xfrm>
          <a:prstGeom prst="rect">
            <a:avLst/>
          </a:prstGeom>
          <a:solidFill>
            <a:srgbClr val="FA9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pt-BR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DC8A5-41FE-4250-AC91-F06713B99E92}"/>
              </a:ext>
            </a:extLst>
          </p:cNvPr>
          <p:cNvSpPr txBox="1"/>
          <p:nvPr/>
        </p:nvSpPr>
        <p:spPr>
          <a:xfrm>
            <a:off x="-745514" y="1719128"/>
            <a:ext cx="10766592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600" b="1" dirty="0">
                <a:solidFill>
                  <a:srgbClr val="FF953D"/>
                </a:solidFill>
                <a:latin typeface="Fira Code"/>
              </a:rPr>
              <a:t>OLÁ!</a:t>
            </a:r>
            <a:r>
              <a:rPr lang="en-US" sz="9600" b="1" dirty="0">
                <a:solidFill>
                  <a:srgbClr val="FF953D"/>
                </a:solidFill>
                <a:latin typeface="Fira Code"/>
                <a:sym typeface="Wingdings" pitchFamily="2" charset="2"/>
              </a:rPr>
              <a:t> :)</a:t>
            </a:r>
            <a:endParaRPr lang="en-US" sz="9600" b="1">
              <a:solidFill>
                <a:srgbClr val="FF953D"/>
              </a:solidFill>
              <a:latin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412766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525176" cy="53091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" y="5077025"/>
            <a:ext cx="9143999" cy="74543"/>
          </a:xfrm>
          <a:prstGeom prst="rect">
            <a:avLst/>
          </a:prstGeom>
          <a:solidFill>
            <a:srgbClr val="FA9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pt-BR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DC8A5-41FE-4250-AC91-F06713B99E92}"/>
              </a:ext>
            </a:extLst>
          </p:cNvPr>
          <p:cNvSpPr txBox="1"/>
          <p:nvPr/>
        </p:nvSpPr>
        <p:spPr>
          <a:xfrm>
            <a:off x="0" y="149899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BORA LÁ?!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F87C0E1-9A4B-E84B-B9EB-B18905557AE2}"/>
              </a:ext>
            </a:extLst>
          </p:cNvPr>
          <p:cNvSpPr txBox="1"/>
          <p:nvPr/>
        </p:nvSpPr>
        <p:spPr>
          <a:xfrm>
            <a:off x="0" y="211767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AFINAL, O QUE SÃO</a:t>
            </a:r>
            <a:r>
              <a:rPr lang="en-US" sz="36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3600" b="1" dirty="0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COMPONENTES?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0A8414-AD1A-3B44-916B-3DBFFC114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9477"/>
            <a:ext cx="3955228" cy="227754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BFD800A-A39B-B146-AB05-A01644DE440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9815" y="-67475"/>
            <a:ext cx="1224185" cy="1174598"/>
          </a:xfrm>
          <a:prstGeom prst="rect">
            <a:avLst/>
          </a:prstGeom>
          <a:noFill/>
        </p:spPr>
      </p:pic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B180CECE-4D37-31D8-9340-083B39740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666" y="4038393"/>
            <a:ext cx="734668" cy="74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1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3C9E811-2786-C64E-87D3-E181DD68B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530" y="476049"/>
            <a:ext cx="6056939" cy="419140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E1BD6EC-6CB6-DF4E-AA6B-8DA55F08D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032" y="-48610"/>
            <a:ext cx="1224185" cy="117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55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4446985" y="3489738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65EA744-0E27-2749-85A9-C85B809E8F71}"/>
              </a:ext>
            </a:extLst>
          </p:cNvPr>
          <p:cNvSpPr txBox="1"/>
          <p:nvPr/>
        </p:nvSpPr>
        <p:spPr>
          <a:xfrm>
            <a:off x="4348199" y="1340504"/>
            <a:ext cx="415981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Fira Code" panose="020B0809050000020004" pitchFamily="49" charset="0"/>
                <a:ea typeface="Fira Code" panose="020B0809050000020004" pitchFamily="49" charset="0"/>
              </a:rPr>
              <a:t>São </a:t>
            </a:r>
            <a:r>
              <a:rPr lang="pt-BR" sz="1600" b="1" dirty="0">
                <a:latin typeface="Fira Code" panose="020B0809050000020004" pitchFamily="49" charset="0"/>
                <a:ea typeface="Fira Code" panose="020B0809050000020004" pitchFamily="49" charset="0"/>
              </a:rPr>
              <a:t>elementos que compõem uma tela. </a:t>
            </a:r>
            <a:r>
              <a:rPr lang="pt-BR" sz="1600" dirty="0">
                <a:latin typeface="Fira Code" panose="020B0809050000020004" pitchFamily="49" charset="0"/>
                <a:ea typeface="Fira Code" panose="020B0809050000020004" pitchFamily="49" charset="0"/>
              </a:rPr>
              <a:t>Representa a</a:t>
            </a:r>
            <a:r>
              <a:rPr lang="pt-BR" sz="1600" b="1" dirty="0">
                <a:latin typeface="Fira Code" panose="020B0809050000020004" pitchFamily="49" charset="0"/>
                <a:ea typeface="Fira Code" panose="020B0809050000020004" pitchFamily="49" charset="0"/>
              </a:rPr>
              <a:t> menor unidade de uma funcionalidade </a:t>
            </a:r>
            <a:r>
              <a:rPr lang="pt-BR" sz="1600" dirty="0">
                <a:latin typeface="Fira Code" panose="020B0809050000020004" pitchFamily="49" charset="0"/>
                <a:ea typeface="Fira Code" panose="020B0809050000020004" pitchFamily="49" charset="0"/>
              </a:rPr>
              <a:t>que quando agrupada com outras,</a:t>
            </a:r>
            <a:r>
              <a:rPr lang="pt-BR" sz="1600" b="1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pt-BR" sz="1600" dirty="0">
                <a:latin typeface="Fira Code" panose="020B0809050000020004" pitchFamily="49" charset="0"/>
                <a:ea typeface="Fira Code" panose="020B0809050000020004" pitchFamily="49" charset="0"/>
              </a:rPr>
              <a:t>formam um </a:t>
            </a:r>
            <a:r>
              <a:rPr lang="pt-BR" sz="1600" b="1" dirty="0">
                <a:latin typeface="Fira Code" panose="020B0809050000020004" pitchFamily="49" charset="0"/>
                <a:ea typeface="Fira Code" panose="020B0809050000020004" pitchFamily="49" charset="0"/>
              </a:rPr>
              <a:t>sistema maior.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B3A3AD57-D57B-DD40-B819-BE71D714128E}"/>
              </a:ext>
            </a:extLst>
          </p:cNvPr>
          <p:cNvSpPr txBox="1"/>
          <p:nvPr/>
        </p:nvSpPr>
        <p:spPr>
          <a:xfrm>
            <a:off x="311700" y="1046452"/>
            <a:ext cx="38491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O QUE SÃO</a:t>
            </a:r>
          </a:p>
          <a:p>
            <a:r>
              <a:rPr lang="en-US" sz="36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COMPONENTES NO ANGULAR?</a:t>
            </a:r>
            <a:endParaRPr lang="en-US" sz="8000" b="1" dirty="0">
              <a:solidFill>
                <a:srgbClr val="FF953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E1BD6EC-6CB6-DF4E-AA6B-8DA55F08D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032" y="-48610"/>
            <a:ext cx="1224185" cy="117459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62BD1B9-019B-2440-BC47-978DF9246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7" y="2571750"/>
            <a:ext cx="3955228" cy="22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6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E1BD6EC-6CB6-DF4E-AA6B-8DA55F08D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032" y="-48610"/>
            <a:ext cx="1224185" cy="1174598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31F3BFFF-569B-6E95-D5BC-6DDADE55672E}"/>
              </a:ext>
            </a:extLst>
          </p:cNvPr>
          <p:cNvSpPr txBox="1"/>
          <p:nvPr/>
        </p:nvSpPr>
        <p:spPr>
          <a:xfrm>
            <a:off x="311700" y="1182829"/>
            <a:ext cx="4731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POR QUE REUTILIZAR COMPONENTES?</a:t>
            </a:r>
            <a:endParaRPr lang="en-US" sz="8000" b="1" dirty="0">
              <a:solidFill>
                <a:srgbClr val="FF953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9D159BF-4765-36F1-03F2-B9A16B536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933" y="1120688"/>
            <a:ext cx="4539749" cy="371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21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E1BD6EC-6CB6-DF4E-AA6B-8DA55F08D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032" y="-48610"/>
            <a:ext cx="1224185" cy="1174598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31F3BFFF-569B-6E95-D5BC-6DDADE55672E}"/>
              </a:ext>
            </a:extLst>
          </p:cNvPr>
          <p:cNvSpPr txBox="1"/>
          <p:nvPr/>
        </p:nvSpPr>
        <p:spPr>
          <a:xfrm>
            <a:off x="754161" y="1328819"/>
            <a:ext cx="7635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TIPO DE COMPONENTE RIGIDO</a:t>
            </a:r>
            <a:endParaRPr lang="pt-BR" sz="8000" b="1" dirty="0">
              <a:solidFill>
                <a:srgbClr val="FF953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1026" name="Picture 2" descr="Nao Entendi GIFs - Get the best GIF on GIPHY">
            <a:extLst>
              <a:ext uri="{FF2B5EF4-FFF2-40B4-BE49-F238E27FC236}">
                <a16:creationId xmlns:a16="http://schemas.microsoft.com/office/drawing/2014/main" id="{4EA2A6F3-430C-940A-CB89-651B007A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842" y="2105773"/>
            <a:ext cx="4228316" cy="237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385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E1BD6EC-6CB6-DF4E-AA6B-8DA55F08D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032" y="-48610"/>
            <a:ext cx="1224185" cy="1174598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31F3BFFF-569B-6E95-D5BC-6DDADE55672E}"/>
              </a:ext>
            </a:extLst>
          </p:cNvPr>
          <p:cNvSpPr txBox="1"/>
          <p:nvPr/>
        </p:nvSpPr>
        <p:spPr>
          <a:xfrm>
            <a:off x="754161" y="1328819"/>
            <a:ext cx="7635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TIPO DE COMPONENTE FLEXIVEL</a:t>
            </a:r>
            <a:endParaRPr lang="pt-BR" sz="8000" b="1" dirty="0">
              <a:solidFill>
                <a:srgbClr val="FF953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2050" name="Picture 2" descr="Angular - Introducción a componentes y plantillas">
            <a:extLst>
              <a:ext uri="{FF2B5EF4-FFF2-40B4-BE49-F238E27FC236}">
                <a16:creationId xmlns:a16="http://schemas.microsoft.com/office/drawing/2014/main" id="{D0F7454D-2870-2C21-03A8-81A5D3BF4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0" y="2160819"/>
            <a:ext cx="4546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915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E1BD6EC-6CB6-DF4E-AA6B-8DA55F08D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032" y="-48610"/>
            <a:ext cx="1224185" cy="1174598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70C81A5C-BA41-A34F-CA71-2589048FC039}"/>
              </a:ext>
            </a:extLst>
          </p:cNvPr>
          <p:cNvSpPr txBox="1"/>
          <p:nvPr/>
        </p:nvSpPr>
        <p:spPr>
          <a:xfrm>
            <a:off x="853014" y="1758831"/>
            <a:ext cx="4336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CUIDADOS </a:t>
            </a:r>
          </a:p>
          <a:p>
            <a:r>
              <a:rPr lang="en-US" sz="36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NA COMPONENTIZAÇÃO</a:t>
            </a:r>
            <a:endParaRPr lang="en-US" sz="8000" b="1" dirty="0">
              <a:solidFill>
                <a:srgbClr val="FF953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3074" name="Picture 2" descr="5 receitas de doces para melhorar o estresse - Lu Receitas">
            <a:extLst>
              <a:ext uri="{FF2B5EF4-FFF2-40B4-BE49-F238E27FC236}">
                <a16:creationId xmlns:a16="http://schemas.microsoft.com/office/drawing/2014/main" id="{30DF4A47-E4E8-E6FC-26E4-B71E80B26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43" y="1209304"/>
            <a:ext cx="2853381" cy="285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52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4234816" y="2722372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B3A3AD57-D57B-DD40-B819-BE71D714128E}"/>
              </a:ext>
            </a:extLst>
          </p:cNvPr>
          <p:cNvSpPr txBox="1"/>
          <p:nvPr/>
        </p:nvSpPr>
        <p:spPr>
          <a:xfrm>
            <a:off x="-362506" y="895195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ANATOMIA DE UM COMPONENTE ANGULAR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4C83164-9045-1F44-97AA-D98A1922C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2506" y="4729880"/>
            <a:ext cx="311703" cy="8493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F3042CF-0F54-A04A-BA88-AAEDEA4E5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032" y="-48610"/>
            <a:ext cx="1224185" cy="117459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CDF7DBE-8AAB-C64A-8C2A-4DA0593343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04" y="2562202"/>
            <a:ext cx="3955228" cy="22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52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92" y="249840"/>
            <a:ext cx="1698849" cy="59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38DEF80-D9E9-484C-BF02-00FBA940E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031" y="-172623"/>
            <a:ext cx="1224185" cy="117459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7467CD9-4270-3248-B2A5-B20EE554D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1644" y="1175561"/>
            <a:ext cx="5067703" cy="408231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D5AFA23-F774-C143-9EEF-13A0FBD9FCB3}"/>
              </a:ext>
            </a:extLst>
          </p:cNvPr>
          <p:cNvSpPr txBox="1"/>
          <p:nvPr/>
        </p:nvSpPr>
        <p:spPr>
          <a:xfrm>
            <a:off x="800375" y="825339"/>
            <a:ext cx="78720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8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ANATOMIA DE UM COMPONENTE</a:t>
            </a:r>
          </a:p>
          <a:p>
            <a:pPr algn="r"/>
            <a:endParaRPr lang="pt-BR" sz="16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823AF9C1-93F7-9146-BCCC-A50CF4BABE33}"/>
              </a:ext>
            </a:extLst>
          </p:cNvPr>
          <p:cNvSpPr/>
          <p:nvPr/>
        </p:nvSpPr>
        <p:spPr>
          <a:xfrm>
            <a:off x="4564539" y="2641221"/>
            <a:ext cx="310768" cy="81089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4400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AEB41D5-B595-CB45-9C69-048F5F8D24DB}"/>
              </a:ext>
            </a:extLst>
          </p:cNvPr>
          <p:cNvSpPr txBox="1"/>
          <p:nvPr/>
        </p:nvSpPr>
        <p:spPr>
          <a:xfrm>
            <a:off x="5006059" y="2890422"/>
            <a:ext cx="227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METADADOS</a:t>
            </a:r>
          </a:p>
        </p:txBody>
      </p:sp>
      <p:sp>
        <p:nvSpPr>
          <p:cNvPr id="22" name="Chave Direita 21">
            <a:extLst>
              <a:ext uri="{FF2B5EF4-FFF2-40B4-BE49-F238E27FC236}">
                <a16:creationId xmlns:a16="http://schemas.microsoft.com/office/drawing/2014/main" id="{512E64E3-D9D2-CE49-A323-99F70862B2DC}"/>
              </a:ext>
            </a:extLst>
          </p:cNvPr>
          <p:cNvSpPr/>
          <p:nvPr/>
        </p:nvSpPr>
        <p:spPr>
          <a:xfrm>
            <a:off x="4545810" y="3696562"/>
            <a:ext cx="310768" cy="81089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4400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26B5469-FAB3-AC4F-A391-277C59766F12}"/>
              </a:ext>
            </a:extLst>
          </p:cNvPr>
          <p:cNvSpPr txBox="1"/>
          <p:nvPr/>
        </p:nvSpPr>
        <p:spPr>
          <a:xfrm>
            <a:off x="4989639" y="3657657"/>
            <a:ext cx="289839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00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LÓGICA DO COMPONENTE</a:t>
            </a:r>
          </a:p>
        </p:txBody>
      </p:sp>
    </p:spTree>
    <p:extLst>
      <p:ext uri="{BB962C8B-B14F-4D97-AF65-F5344CB8AC3E}">
        <p14:creationId xmlns:p14="http://schemas.microsoft.com/office/powerpoint/2010/main" val="3116412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6D15B1E-41A9-0740-BDDB-9BD15958B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825" y="1068812"/>
            <a:ext cx="783276" cy="534052"/>
          </a:xfrm>
          <a:prstGeom prst="rect">
            <a:avLst/>
          </a:prstGeom>
        </p:spPr>
      </p:pic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392" y="249840"/>
            <a:ext cx="1698849" cy="59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38DEF80-D9E9-484C-BF02-00FBA940E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031" y="-172623"/>
            <a:ext cx="1224185" cy="117459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D5AFA23-F774-C143-9EEF-13A0FBD9FCB3}"/>
              </a:ext>
            </a:extLst>
          </p:cNvPr>
          <p:cNvSpPr txBox="1"/>
          <p:nvPr/>
        </p:nvSpPr>
        <p:spPr>
          <a:xfrm>
            <a:off x="3123343" y="829509"/>
            <a:ext cx="55490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8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ANATOMIA DE UM COMPONENTE</a:t>
            </a:r>
          </a:p>
          <a:p>
            <a:pPr algn="r"/>
            <a:endParaRPr lang="pt-BR" sz="16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D39BE98-2694-C642-86C7-75A948023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3999" y="2630089"/>
            <a:ext cx="1593986" cy="159398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0538B9B-DCE5-6E48-9B2B-B79BB92CF0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15" y="2472925"/>
            <a:ext cx="1668600" cy="1668600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BADB2636-14E4-9043-BE81-5398D3013FD6}"/>
              </a:ext>
            </a:extLst>
          </p:cNvPr>
          <p:cNvCxnSpPr>
            <a:cxnSpLocks/>
          </p:cNvCxnSpPr>
          <p:nvPr/>
        </p:nvCxnSpPr>
        <p:spPr>
          <a:xfrm>
            <a:off x="2640458" y="3307225"/>
            <a:ext cx="85275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FEDAA673-2908-504A-ACD2-C3EAE9505C71}"/>
              </a:ext>
            </a:extLst>
          </p:cNvPr>
          <p:cNvCxnSpPr>
            <a:cxnSpLocks/>
          </p:cNvCxnSpPr>
          <p:nvPr/>
        </p:nvCxnSpPr>
        <p:spPr>
          <a:xfrm>
            <a:off x="5515510" y="3294185"/>
            <a:ext cx="85275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5EE798C-8CFA-7D48-98D4-DA44C09AB7B8}"/>
              </a:ext>
            </a:extLst>
          </p:cNvPr>
          <p:cNvSpPr txBox="1"/>
          <p:nvPr/>
        </p:nvSpPr>
        <p:spPr>
          <a:xfrm>
            <a:off x="749035" y="4336749"/>
            <a:ext cx="1622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Template</a:t>
            </a:r>
            <a:r>
              <a:rPr lang="pt-BR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pt-BR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view</a:t>
            </a:r>
            <a:endParaRPr lang="pt-BR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BDEB22B-115A-8348-8E28-4C99DB7575F9}"/>
              </a:ext>
            </a:extLst>
          </p:cNvPr>
          <p:cNvSpPr txBox="1"/>
          <p:nvPr/>
        </p:nvSpPr>
        <p:spPr>
          <a:xfrm>
            <a:off x="6574211" y="4356141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Fira Code" panose="020B0809050000020004" pitchFamily="49" charset="0"/>
                <a:ea typeface="Fira Code" panose="020B0809050000020004" pitchFamily="49" charset="0"/>
              </a:rPr>
              <a:t>Recurso externo</a:t>
            </a:r>
          </a:p>
        </p:txBody>
      </p:sp>
      <p:cxnSp>
        <p:nvCxnSpPr>
          <p:cNvPr id="37" name="Conector Angulado 36">
            <a:extLst>
              <a:ext uri="{FF2B5EF4-FFF2-40B4-BE49-F238E27FC236}">
                <a16:creationId xmlns:a16="http://schemas.microsoft.com/office/drawing/2014/main" id="{91862B54-2A8E-774C-BF4F-DE09B1455ADC}"/>
              </a:ext>
            </a:extLst>
          </p:cNvPr>
          <p:cNvCxnSpPr>
            <a:cxnSpLocks/>
            <a:stCxn id="42" idx="2"/>
            <a:endCxn id="14" idx="0"/>
          </p:cNvCxnSpPr>
          <p:nvPr/>
        </p:nvCxnSpPr>
        <p:spPr>
          <a:xfrm rot="5400000">
            <a:off x="1642844" y="1513975"/>
            <a:ext cx="876422" cy="1041479"/>
          </a:xfrm>
          <a:prstGeom prst="bentConnector3">
            <a:avLst>
              <a:gd name="adj1" fmla="val 277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m 41">
            <a:extLst>
              <a:ext uri="{FF2B5EF4-FFF2-40B4-BE49-F238E27FC236}">
                <a16:creationId xmlns:a16="http://schemas.microsoft.com/office/drawing/2014/main" id="{564FEBAA-81A1-B044-8925-685395EC7E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1905" y="706131"/>
            <a:ext cx="579777" cy="890372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6831EBC6-BFE9-8B48-BE6B-2E47C6CEAD92}"/>
              </a:ext>
            </a:extLst>
          </p:cNvPr>
          <p:cNvSpPr txBox="1"/>
          <p:nvPr/>
        </p:nvSpPr>
        <p:spPr>
          <a:xfrm>
            <a:off x="1670922" y="1969137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Fira Code" panose="020B0809050000020004" pitchFamily="49" charset="0"/>
                <a:ea typeface="Fira Code" panose="020B0809050000020004" pitchFamily="49" charset="0"/>
              </a:rPr>
              <a:t>Componentes</a:t>
            </a: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803CD4CA-6E74-9146-A1BB-9C67F10972A3}"/>
              </a:ext>
            </a:extLst>
          </p:cNvPr>
          <p:cNvCxnSpPr>
            <a:cxnSpLocks/>
          </p:cNvCxnSpPr>
          <p:nvPr/>
        </p:nvCxnSpPr>
        <p:spPr>
          <a:xfrm flipH="1">
            <a:off x="1961433" y="1558259"/>
            <a:ext cx="1099" cy="2602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1569827F-CCBA-E549-8976-D22241975165}"/>
              </a:ext>
            </a:extLst>
          </p:cNvPr>
          <p:cNvSpPr txBox="1"/>
          <p:nvPr/>
        </p:nvSpPr>
        <p:spPr>
          <a:xfrm>
            <a:off x="3969493" y="2609309"/>
            <a:ext cx="8787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latin typeface="Fira Code" panose="020B0809050000020004" pitchFamily="49" charset="0"/>
                <a:ea typeface="Fira Code" panose="020B08090500000200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7102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525176" cy="53091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" y="5077025"/>
            <a:ext cx="9143999" cy="74543"/>
          </a:xfrm>
          <a:prstGeom prst="rect">
            <a:avLst/>
          </a:prstGeom>
          <a:solidFill>
            <a:srgbClr val="FA9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pt-BR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DC8A5-41FE-4250-AC91-F06713B99E92}"/>
              </a:ext>
            </a:extLst>
          </p:cNvPr>
          <p:cNvSpPr txBox="1"/>
          <p:nvPr/>
        </p:nvSpPr>
        <p:spPr>
          <a:xfrm>
            <a:off x="0" y="1414328"/>
            <a:ext cx="914400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0" b="1" dirty="0">
                <a:solidFill>
                  <a:srgbClr val="FF953D"/>
                </a:solidFill>
                <a:latin typeface="Fira Code"/>
              </a:rPr>
              <a:t>OLÁ</a:t>
            </a:r>
            <a:r>
              <a:rPr lang="en-US" sz="8000" b="1" dirty="0">
                <a:solidFill>
                  <a:srgbClr val="FF953D"/>
                </a:solidFill>
                <a:latin typeface="Century Gothic"/>
              </a:rPr>
              <a:t>!</a:t>
            </a:r>
            <a:r>
              <a:rPr lang="en-US" sz="8000" b="1" dirty="0">
                <a:solidFill>
                  <a:srgbClr val="FF953D"/>
                </a:solidFill>
                <a:latin typeface="Century Gothic"/>
                <a:sym typeface="Wingdings" pitchFamily="2" charset="2"/>
              </a:rPr>
              <a:t> :)</a:t>
            </a:r>
            <a:endParaRPr lang="en-US" sz="8000" b="1" dirty="0">
              <a:solidFill>
                <a:srgbClr val="FF953D"/>
              </a:solidFill>
              <a:latin typeface="Century Gothic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3F66FC4-69F0-0A42-9040-B0C3771BD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945" y="2873045"/>
            <a:ext cx="1131131" cy="951082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3C891058-9EBA-6341-913B-D7A2C9A0126B}"/>
              </a:ext>
            </a:extLst>
          </p:cNvPr>
          <p:cNvSpPr txBox="1"/>
          <p:nvPr/>
        </p:nvSpPr>
        <p:spPr>
          <a:xfrm>
            <a:off x="3160076" y="3385664"/>
            <a:ext cx="3954979" cy="6155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700" b="1" dirty="0">
                <a:solidFill>
                  <a:srgbClr val="FF953D"/>
                </a:solidFill>
                <a:latin typeface="Fira Code"/>
              </a:rPr>
              <a:t>(Nos </a:t>
            </a:r>
            <a:r>
              <a:rPr lang="en-US" sz="1700" b="1" dirty="0" err="1">
                <a:solidFill>
                  <a:srgbClr val="FF953D"/>
                </a:solidFill>
                <a:latin typeface="Fira Code"/>
              </a:rPr>
              <a:t>informe</a:t>
            </a:r>
            <a:r>
              <a:rPr lang="en-US" sz="1700" b="1" dirty="0">
                <a:solidFill>
                  <a:srgbClr val="FF953D"/>
                </a:solidFill>
                <a:latin typeface="Fira Code"/>
              </a:rPr>
              <a:t> </a:t>
            </a:r>
            <a:r>
              <a:rPr lang="en-US" sz="1700" b="1" dirty="0" err="1">
                <a:solidFill>
                  <a:srgbClr val="FF953D"/>
                </a:solidFill>
                <a:latin typeface="Fira Code"/>
              </a:rPr>
              <a:t>através</a:t>
            </a:r>
            <a:r>
              <a:rPr lang="en-US" sz="1700" b="1" dirty="0">
                <a:solidFill>
                  <a:srgbClr val="FF953D"/>
                </a:solidFill>
                <a:latin typeface="Fira Code"/>
              </a:rPr>
              <a:t> do chat)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2FF1CE27-2CE8-B449-9BDA-AA2700D919B4}"/>
              </a:ext>
            </a:extLst>
          </p:cNvPr>
          <p:cNvSpPr txBox="1"/>
          <p:nvPr/>
        </p:nvSpPr>
        <p:spPr>
          <a:xfrm>
            <a:off x="3150707" y="2873045"/>
            <a:ext cx="494043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dirty="0">
                <a:solidFill>
                  <a:srgbClr val="FF953D"/>
                </a:solidFill>
                <a:latin typeface="Fira Code"/>
              </a:rPr>
              <a:t>Toda(o)s me </a:t>
            </a:r>
            <a:r>
              <a:rPr lang="en-US" sz="3200" b="1" dirty="0" err="1">
                <a:solidFill>
                  <a:srgbClr val="FF953D"/>
                </a:solidFill>
                <a:latin typeface="Fira Code"/>
              </a:rPr>
              <a:t>ouvem</a:t>
            </a:r>
            <a:r>
              <a:rPr lang="en-US" sz="3200" b="1" dirty="0">
                <a:solidFill>
                  <a:srgbClr val="FF953D"/>
                </a:solidFill>
                <a:latin typeface="Fira Code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2955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6D15B1E-41A9-0740-BDDB-9BD15958B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825" y="1068812"/>
            <a:ext cx="783276" cy="534052"/>
          </a:xfrm>
          <a:prstGeom prst="rect">
            <a:avLst/>
          </a:prstGeom>
        </p:spPr>
      </p:pic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392" y="249840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D5AFA23-F774-C143-9EEF-13A0FBD9FCB3}"/>
              </a:ext>
            </a:extLst>
          </p:cNvPr>
          <p:cNvSpPr txBox="1"/>
          <p:nvPr/>
        </p:nvSpPr>
        <p:spPr>
          <a:xfrm>
            <a:off x="3123343" y="829509"/>
            <a:ext cx="55490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8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ANATOMIA DE UM COMPONENTE</a:t>
            </a:r>
          </a:p>
          <a:p>
            <a:pPr algn="r"/>
            <a:endParaRPr lang="pt-BR" sz="1600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D39BE98-2694-C642-86C7-75A948023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999" y="2630089"/>
            <a:ext cx="1593986" cy="159398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C750946-815C-5F4D-9FD9-2B5E501E3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2140" y="2614935"/>
            <a:ext cx="1384580" cy="138458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0538B9B-DCE5-6E48-9B2B-B79BB92CF0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15" y="2472925"/>
            <a:ext cx="1668600" cy="1668600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BADB2636-14E4-9043-BE81-5398D3013FD6}"/>
              </a:ext>
            </a:extLst>
          </p:cNvPr>
          <p:cNvCxnSpPr>
            <a:cxnSpLocks/>
          </p:cNvCxnSpPr>
          <p:nvPr/>
        </p:nvCxnSpPr>
        <p:spPr>
          <a:xfrm>
            <a:off x="2640458" y="3307225"/>
            <a:ext cx="85275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FEDAA673-2908-504A-ACD2-C3EAE9505C71}"/>
              </a:ext>
            </a:extLst>
          </p:cNvPr>
          <p:cNvCxnSpPr>
            <a:cxnSpLocks/>
          </p:cNvCxnSpPr>
          <p:nvPr/>
        </p:nvCxnSpPr>
        <p:spPr>
          <a:xfrm>
            <a:off x="5515510" y="3294185"/>
            <a:ext cx="85275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5EE798C-8CFA-7D48-98D4-DA44C09AB7B8}"/>
              </a:ext>
            </a:extLst>
          </p:cNvPr>
          <p:cNvSpPr txBox="1"/>
          <p:nvPr/>
        </p:nvSpPr>
        <p:spPr>
          <a:xfrm>
            <a:off x="749035" y="4336749"/>
            <a:ext cx="1622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Template</a:t>
            </a:r>
            <a:r>
              <a:rPr lang="pt-BR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pt-BR" b="1" dirty="0" err="1">
                <a:latin typeface="Fira Code" panose="020B0809050000020004" pitchFamily="49" charset="0"/>
                <a:ea typeface="Fira Code" panose="020B0809050000020004" pitchFamily="49" charset="0"/>
              </a:rPr>
              <a:t>view</a:t>
            </a:r>
            <a:endParaRPr lang="pt-BR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DA2155B-6194-8844-B5A9-D7EBA05A04B7}"/>
              </a:ext>
            </a:extLst>
          </p:cNvPr>
          <p:cNvSpPr txBox="1"/>
          <p:nvPr/>
        </p:nvSpPr>
        <p:spPr>
          <a:xfrm>
            <a:off x="4004971" y="4336748"/>
            <a:ext cx="95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Fira Code" panose="020B0809050000020004" pitchFamily="49" charset="0"/>
                <a:ea typeface="Fira Code" panose="020B0809050000020004" pitchFamily="49" charset="0"/>
              </a:rPr>
              <a:t>Serviço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BDEB22B-115A-8348-8E28-4C99DB7575F9}"/>
              </a:ext>
            </a:extLst>
          </p:cNvPr>
          <p:cNvSpPr txBox="1"/>
          <p:nvPr/>
        </p:nvSpPr>
        <p:spPr>
          <a:xfrm>
            <a:off x="6574211" y="4356141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Fira Code" panose="020B0809050000020004" pitchFamily="49" charset="0"/>
                <a:ea typeface="Fira Code" panose="020B0809050000020004" pitchFamily="49" charset="0"/>
              </a:rPr>
              <a:t>Recurso externo</a:t>
            </a:r>
          </a:p>
        </p:txBody>
      </p:sp>
      <p:cxnSp>
        <p:nvCxnSpPr>
          <p:cNvPr id="37" name="Conector Angulado 36">
            <a:extLst>
              <a:ext uri="{FF2B5EF4-FFF2-40B4-BE49-F238E27FC236}">
                <a16:creationId xmlns:a16="http://schemas.microsoft.com/office/drawing/2014/main" id="{91862B54-2A8E-774C-BF4F-DE09B1455ADC}"/>
              </a:ext>
            </a:extLst>
          </p:cNvPr>
          <p:cNvCxnSpPr>
            <a:cxnSpLocks/>
            <a:stCxn id="42" idx="2"/>
            <a:endCxn id="14" idx="0"/>
          </p:cNvCxnSpPr>
          <p:nvPr/>
        </p:nvCxnSpPr>
        <p:spPr>
          <a:xfrm rot="5400000">
            <a:off x="1642844" y="1513975"/>
            <a:ext cx="876422" cy="1041479"/>
          </a:xfrm>
          <a:prstGeom prst="bentConnector3">
            <a:avLst>
              <a:gd name="adj1" fmla="val 277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m 41">
            <a:extLst>
              <a:ext uri="{FF2B5EF4-FFF2-40B4-BE49-F238E27FC236}">
                <a16:creationId xmlns:a16="http://schemas.microsoft.com/office/drawing/2014/main" id="{564FEBAA-81A1-B044-8925-685395EC7E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1905" y="706131"/>
            <a:ext cx="579777" cy="890372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6831EBC6-BFE9-8B48-BE6B-2E47C6CEAD92}"/>
              </a:ext>
            </a:extLst>
          </p:cNvPr>
          <p:cNvSpPr txBox="1"/>
          <p:nvPr/>
        </p:nvSpPr>
        <p:spPr>
          <a:xfrm>
            <a:off x="1670922" y="1969137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Fira Code" panose="020B0809050000020004" pitchFamily="49" charset="0"/>
                <a:ea typeface="Fira Code" panose="020B0809050000020004" pitchFamily="49" charset="0"/>
              </a:rPr>
              <a:t>Componentes</a:t>
            </a:r>
          </a:p>
        </p:txBody>
      </p:sp>
      <p:cxnSp>
        <p:nvCxnSpPr>
          <p:cNvPr id="57" name="Conector Reto 56">
            <a:extLst>
              <a:ext uri="{FF2B5EF4-FFF2-40B4-BE49-F238E27FC236}">
                <a16:creationId xmlns:a16="http://schemas.microsoft.com/office/drawing/2014/main" id="{803CD4CA-6E74-9146-A1BB-9C67F10972A3}"/>
              </a:ext>
            </a:extLst>
          </p:cNvPr>
          <p:cNvCxnSpPr>
            <a:cxnSpLocks/>
          </p:cNvCxnSpPr>
          <p:nvPr/>
        </p:nvCxnSpPr>
        <p:spPr>
          <a:xfrm flipH="1">
            <a:off x="1961433" y="1558259"/>
            <a:ext cx="1099" cy="2602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m 19">
            <a:extLst>
              <a:ext uri="{FF2B5EF4-FFF2-40B4-BE49-F238E27FC236}">
                <a16:creationId xmlns:a16="http://schemas.microsoft.com/office/drawing/2014/main" id="{B058C53F-6882-5540-A2F6-6DA78E7F6A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8031" y="-172623"/>
            <a:ext cx="1224185" cy="117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53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525176" cy="53091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" y="5077025"/>
            <a:ext cx="9143999" cy="74543"/>
          </a:xfrm>
          <a:prstGeom prst="rect">
            <a:avLst/>
          </a:prstGeom>
          <a:solidFill>
            <a:srgbClr val="FA9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pt-BR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F87C0E1-9A4B-E84B-B9EB-B18905557AE2}"/>
              </a:ext>
            </a:extLst>
          </p:cNvPr>
          <p:cNvSpPr txBox="1"/>
          <p:nvPr/>
        </p:nvSpPr>
        <p:spPr>
          <a:xfrm>
            <a:off x="0" y="1911418"/>
            <a:ext cx="9144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PRÍNCIPIOS</a:t>
            </a:r>
            <a:r>
              <a:rPr lang="en-US" sz="4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DA </a:t>
            </a:r>
            <a:r>
              <a:rPr lang="en-US" sz="66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REUTILIZAÇÃO</a:t>
            </a:r>
            <a:endParaRPr lang="en-US" sz="4400" b="1" dirty="0">
              <a:solidFill>
                <a:srgbClr val="FF953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FD68DE0-FDD6-584E-86BE-6FCF8682414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9815" y="-67475"/>
            <a:ext cx="1224185" cy="1174598"/>
          </a:xfrm>
          <a:prstGeom prst="rect">
            <a:avLst/>
          </a:prstGeom>
          <a:noFill/>
        </p:spPr>
      </p:pic>
      <p:pic>
        <p:nvPicPr>
          <p:cNvPr id="4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50940418-1DAA-BCBC-9F9E-64986AB5C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666" y="4038393"/>
            <a:ext cx="734668" cy="74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16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311699" y="2351093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B3A3AD57-D57B-DD40-B819-BE71D714128E}"/>
              </a:ext>
            </a:extLst>
          </p:cNvPr>
          <p:cNvSpPr txBox="1"/>
          <p:nvPr/>
        </p:nvSpPr>
        <p:spPr>
          <a:xfrm>
            <a:off x="311699" y="1170798"/>
            <a:ext cx="8513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DRY (DON’T </a:t>
            </a:r>
          </a:p>
          <a:p>
            <a:r>
              <a:rPr lang="en-US" sz="28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REPEAT YOURSELF)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603AC1DA-BBDA-244A-92C8-44B6AB25E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815" y="-67475"/>
            <a:ext cx="1224185" cy="11745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2A5461B-5747-0846-852F-162651F12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65507"/>
            <a:ext cx="4296811" cy="247424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19AE7D2-661A-B74F-B0A6-D4C458FC7C4A}"/>
              </a:ext>
            </a:extLst>
          </p:cNvPr>
          <p:cNvSpPr txBox="1"/>
          <p:nvPr/>
        </p:nvSpPr>
        <p:spPr>
          <a:xfrm>
            <a:off x="4396765" y="1107123"/>
            <a:ext cx="4335755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pt-BR" sz="1800" dirty="0">
                <a:latin typeface="Fira Code" panose="020B0809050000020004" pitchFamily="49" charset="0"/>
                <a:ea typeface="Fira Code" panose="020B0809050000020004" pitchFamily="49" charset="0"/>
              </a:rPr>
              <a:t>Todo </a:t>
            </a:r>
            <a:r>
              <a:rPr lang="pt-BR" sz="1800" b="1" dirty="0">
                <a:latin typeface="Fira Code" panose="020B0809050000020004" pitchFamily="49" charset="0"/>
                <a:ea typeface="Fira Code" panose="020B0809050000020004" pitchFamily="49" charset="0"/>
              </a:rPr>
              <a:t>código</a:t>
            </a:r>
            <a:r>
              <a:rPr lang="pt-BR" sz="18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pt-BR" sz="1800" b="1" dirty="0">
                <a:latin typeface="Fira Code" panose="020B0809050000020004" pitchFamily="49" charset="0"/>
                <a:ea typeface="Fira Code" panose="020B0809050000020004" pitchFamily="49" charset="0"/>
              </a:rPr>
              <a:t>duplicado</a:t>
            </a:r>
            <a:r>
              <a:rPr lang="pt-BR" sz="1800" dirty="0">
                <a:latin typeface="Fira Code" panose="020B0809050000020004" pitchFamily="49" charset="0"/>
                <a:ea typeface="Fira Code" panose="020B0809050000020004" pitchFamily="49" charset="0"/>
              </a:rPr>
              <a:t> deve possuir uma </a:t>
            </a:r>
            <a:r>
              <a:rPr lang="pt-BR" sz="1800" b="1" dirty="0">
                <a:latin typeface="Fira Code" panose="020B0809050000020004" pitchFamily="49" charset="0"/>
                <a:ea typeface="Fira Code" panose="020B0809050000020004" pitchFamily="49" charset="0"/>
              </a:rPr>
              <a:t>representação única, não ambígua </a:t>
            </a:r>
            <a:r>
              <a:rPr lang="pt-BR" sz="1800" dirty="0">
                <a:latin typeface="Fira Code" panose="020B0809050000020004" pitchFamily="49" charset="0"/>
                <a:ea typeface="Fira Code" panose="020B0809050000020004" pitchFamily="49" charset="0"/>
              </a:rPr>
              <a:t>e</a:t>
            </a:r>
            <a:r>
              <a:rPr lang="pt-BR" sz="1800" b="1" dirty="0">
                <a:latin typeface="Fira Code" panose="020B0809050000020004" pitchFamily="49" charset="0"/>
                <a:ea typeface="Fira Code" panose="020B0809050000020004" pitchFamily="49" charset="0"/>
              </a:rPr>
              <a:t> definitiva </a:t>
            </a:r>
            <a:r>
              <a:rPr lang="pt-BR" sz="1800" dirty="0">
                <a:latin typeface="Fira Code" panose="020B0809050000020004" pitchFamily="49" charset="0"/>
                <a:ea typeface="Fira Code" panose="020B0809050000020004" pitchFamily="49" charset="0"/>
              </a:rPr>
              <a:t>dentro do projeto.</a:t>
            </a:r>
          </a:p>
        </p:txBody>
      </p:sp>
    </p:spTree>
    <p:extLst>
      <p:ext uri="{BB962C8B-B14F-4D97-AF65-F5344CB8AC3E}">
        <p14:creationId xmlns:p14="http://schemas.microsoft.com/office/powerpoint/2010/main" val="1123877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03AC1DA-BBDA-244A-92C8-44B6AB25E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815" y="-67475"/>
            <a:ext cx="1224185" cy="1174598"/>
          </a:xfrm>
          <a:prstGeom prst="rect">
            <a:avLst/>
          </a:prstGeom>
        </p:spPr>
      </p:pic>
      <p:sp>
        <p:nvSpPr>
          <p:cNvPr id="13" name="Google Shape;57;p13">
            <a:extLst>
              <a:ext uri="{FF2B5EF4-FFF2-40B4-BE49-F238E27FC236}">
                <a16:creationId xmlns:a16="http://schemas.microsoft.com/office/drawing/2014/main" id="{13CC0433-BCAD-284A-A21A-2C98FB3D15F3}"/>
              </a:ext>
            </a:extLst>
          </p:cNvPr>
          <p:cNvSpPr/>
          <p:nvPr/>
        </p:nvSpPr>
        <p:spPr>
          <a:xfrm>
            <a:off x="311700" y="1757693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EFB19D8F-EA3B-C249-AAD2-B7DFBB141AB3}"/>
              </a:ext>
            </a:extLst>
          </p:cNvPr>
          <p:cNvSpPr txBox="1"/>
          <p:nvPr/>
        </p:nvSpPr>
        <p:spPr>
          <a:xfrm>
            <a:off x="311700" y="960486"/>
            <a:ext cx="817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VIOLAÇÃO DO PRÍNCIPIO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14CA3B6-BAF5-B94B-B756-489DAEED4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4" y="1895659"/>
            <a:ext cx="9144000" cy="294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45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03AC1DA-BBDA-244A-92C8-44B6AB25E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815" y="-67475"/>
            <a:ext cx="1224185" cy="1174598"/>
          </a:xfrm>
          <a:prstGeom prst="rect">
            <a:avLst/>
          </a:prstGeom>
        </p:spPr>
      </p:pic>
      <p:sp>
        <p:nvSpPr>
          <p:cNvPr id="13" name="Google Shape;57;p13">
            <a:extLst>
              <a:ext uri="{FF2B5EF4-FFF2-40B4-BE49-F238E27FC236}">
                <a16:creationId xmlns:a16="http://schemas.microsoft.com/office/drawing/2014/main" id="{13CC0433-BCAD-284A-A21A-2C98FB3D15F3}"/>
              </a:ext>
            </a:extLst>
          </p:cNvPr>
          <p:cNvSpPr/>
          <p:nvPr/>
        </p:nvSpPr>
        <p:spPr>
          <a:xfrm>
            <a:off x="311700" y="1757693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EFB19D8F-EA3B-C249-AAD2-B7DFBB141AB3}"/>
              </a:ext>
            </a:extLst>
          </p:cNvPr>
          <p:cNvSpPr txBox="1"/>
          <p:nvPr/>
        </p:nvSpPr>
        <p:spPr>
          <a:xfrm>
            <a:off x="311700" y="960486"/>
            <a:ext cx="817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APLICAÇÃO DO PRÍNCIPIO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5EFE31-B97A-1E49-86B7-E4E2A9E9C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95659"/>
            <a:ext cx="9144000" cy="294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2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423925" y="2301352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B3A3AD57-D57B-DD40-B819-BE71D714128E}"/>
              </a:ext>
            </a:extLst>
          </p:cNvPr>
          <p:cNvSpPr txBox="1"/>
          <p:nvPr/>
        </p:nvSpPr>
        <p:spPr>
          <a:xfrm>
            <a:off x="311700" y="1170798"/>
            <a:ext cx="8170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RESPONSABILIDADE  </a:t>
            </a:r>
          </a:p>
          <a:p>
            <a:r>
              <a:rPr lang="en-US" sz="28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ÚNICA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603AC1DA-BBDA-244A-92C8-44B6AB25E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815" y="-67475"/>
            <a:ext cx="1224185" cy="11745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6482FF8-8764-3043-92DA-D70B7D288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60937"/>
            <a:ext cx="4296811" cy="247424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D13D70C-E75D-FD41-9B41-22F7512C3411}"/>
              </a:ext>
            </a:extLst>
          </p:cNvPr>
          <p:cNvSpPr txBox="1"/>
          <p:nvPr/>
        </p:nvSpPr>
        <p:spPr>
          <a:xfrm>
            <a:off x="4396765" y="1107123"/>
            <a:ext cx="4335755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pt-BR" sz="1800" dirty="0">
                <a:latin typeface="Fira Code" panose="020B0809050000020004" pitchFamily="49" charset="0"/>
                <a:ea typeface="Fira Code" panose="020B0809050000020004" pitchFamily="49" charset="0"/>
              </a:rPr>
              <a:t>Uma classe deve ter um e </a:t>
            </a:r>
            <a:r>
              <a:rPr lang="pt-BR" sz="1800" b="1" dirty="0">
                <a:latin typeface="Fira Code" panose="020B0809050000020004" pitchFamily="49" charset="0"/>
                <a:ea typeface="Fira Code" panose="020B0809050000020004" pitchFamily="49" charset="0"/>
              </a:rPr>
              <a:t>apenas um motivo para ser</a:t>
            </a:r>
            <a:r>
              <a:rPr lang="pt-BR" sz="18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pt-BR" sz="1800" b="1" dirty="0">
                <a:latin typeface="Fira Code" panose="020B0809050000020004" pitchFamily="49" charset="0"/>
                <a:ea typeface="Fira Code" panose="020B0809050000020004" pitchFamily="49" charset="0"/>
              </a:rPr>
              <a:t>modificada.</a:t>
            </a:r>
          </a:p>
        </p:txBody>
      </p:sp>
    </p:spTree>
    <p:extLst>
      <p:ext uri="{BB962C8B-B14F-4D97-AF65-F5344CB8AC3E}">
        <p14:creationId xmlns:p14="http://schemas.microsoft.com/office/powerpoint/2010/main" val="810958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B3A3AD57-D57B-DD40-B819-BE71D714128E}"/>
              </a:ext>
            </a:extLst>
          </p:cNvPr>
          <p:cNvSpPr txBox="1"/>
          <p:nvPr/>
        </p:nvSpPr>
        <p:spPr>
          <a:xfrm>
            <a:off x="311700" y="1170798"/>
            <a:ext cx="817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VIOLAÇÃO DO PRÍNCIPIO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603AC1DA-BBDA-244A-92C8-44B6AB25E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815" y="-67475"/>
            <a:ext cx="1224185" cy="117459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8C28C70-63E9-8145-8AE1-A2953F2B3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549" y="1754193"/>
            <a:ext cx="7133451" cy="3945014"/>
          </a:xfrm>
          <a:prstGeom prst="rect">
            <a:avLst/>
          </a:prstGeom>
        </p:spPr>
      </p:pic>
      <p:sp>
        <p:nvSpPr>
          <p:cNvPr id="9" name="Google Shape;57;p13">
            <a:extLst>
              <a:ext uri="{FF2B5EF4-FFF2-40B4-BE49-F238E27FC236}">
                <a16:creationId xmlns:a16="http://schemas.microsoft.com/office/drawing/2014/main" id="{051EE66A-1DAE-7740-BA26-39F1EE419852}"/>
              </a:ext>
            </a:extLst>
          </p:cNvPr>
          <p:cNvSpPr/>
          <p:nvPr/>
        </p:nvSpPr>
        <p:spPr>
          <a:xfrm>
            <a:off x="430572" y="1757693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980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03AC1DA-BBDA-244A-92C8-44B6AB25E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815" y="-67475"/>
            <a:ext cx="1224185" cy="117459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A088BB5-33C3-F048-A7D7-AC08883D4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39188" y="1616586"/>
            <a:ext cx="7398491" cy="409159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2C8A35F-DBC2-7047-802B-1D28B820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196" y="1448161"/>
            <a:ext cx="6201276" cy="4142014"/>
          </a:xfrm>
          <a:prstGeom prst="rect">
            <a:avLst/>
          </a:prstGeom>
        </p:spPr>
      </p:pic>
      <p:sp>
        <p:nvSpPr>
          <p:cNvPr id="13" name="Google Shape;57;p13">
            <a:extLst>
              <a:ext uri="{FF2B5EF4-FFF2-40B4-BE49-F238E27FC236}">
                <a16:creationId xmlns:a16="http://schemas.microsoft.com/office/drawing/2014/main" id="{13CC0433-BCAD-284A-A21A-2C98FB3D15F3}"/>
              </a:ext>
            </a:extLst>
          </p:cNvPr>
          <p:cNvSpPr/>
          <p:nvPr/>
        </p:nvSpPr>
        <p:spPr>
          <a:xfrm>
            <a:off x="430572" y="1757693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EFB19D8F-EA3B-C249-AAD2-B7DFBB141AB3}"/>
              </a:ext>
            </a:extLst>
          </p:cNvPr>
          <p:cNvSpPr txBox="1"/>
          <p:nvPr/>
        </p:nvSpPr>
        <p:spPr>
          <a:xfrm>
            <a:off x="311700" y="1170798"/>
            <a:ext cx="8170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APLICAÇÃO DO PRÍNCIPIO</a:t>
            </a:r>
          </a:p>
        </p:txBody>
      </p:sp>
    </p:spTree>
    <p:extLst>
      <p:ext uri="{BB962C8B-B14F-4D97-AF65-F5344CB8AC3E}">
        <p14:creationId xmlns:p14="http://schemas.microsoft.com/office/powerpoint/2010/main" val="1979411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B3A3AD57-D57B-DD40-B819-BE71D714128E}"/>
              </a:ext>
            </a:extLst>
          </p:cNvPr>
          <p:cNvSpPr txBox="1"/>
          <p:nvPr/>
        </p:nvSpPr>
        <p:spPr>
          <a:xfrm>
            <a:off x="311700" y="109222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KISS (KEEP IT </a:t>
            </a:r>
          </a:p>
          <a:p>
            <a:r>
              <a:rPr lang="en-US" sz="28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SIMPLE, STUPID)</a:t>
            </a:r>
          </a:p>
        </p:txBody>
      </p:sp>
      <p:sp>
        <p:nvSpPr>
          <p:cNvPr id="9" name="Google Shape;57;p13">
            <a:extLst>
              <a:ext uri="{FF2B5EF4-FFF2-40B4-BE49-F238E27FC236}">
                <a16:creationId xmlns:a16="http://schemas.microsoft.com/office/drawing/2014/main" id="{5D6C77BC-BC67-8F44-9E82-A9C7FFE0EA7A}"/>
              </a:ext>
            </a:extLst>
          </p:cNvPr>
          <p:cNvSpPr/>
          <p:nvPr/>
        </p:nvSpPr>
        <p:spPr>
          <a:xfrm>
            <a:off x="442213" y="2280423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6FDFB48-A403-9B4E-BB07-6AAA8B389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48828"/>
            <a:ext cx="4296811" cy="247424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C1B73FE-0003-4141-B91E-D1D99D4E0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815" y="-67475"/>
            <a:ext cx="1224185" cy="117459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0FF1BB-44DB-E54E-AC89-0B8F40C1EC77}"/>
              </a:ext>
            </a:extLst>
          </p:cNvPr>
          <p:cNvSpPr txBox="1"/>
          <p:nvPr/>
        </p:nvSpPr>
        <p:spPr>
          <a:xfrm>
            <a:off x="4396765" y="1107123"/>
            <a:ext cx="4335755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pt-BR" sz="1800" dirty="0">
                <a:latin typeface="Fira Code" panose="020B0809050000020004" pitchFamily="49" charset="0"/>
                <a:ea typeface="Fira Code" panose="020B0809050000020004" pitchFamily="49" charset="0"/>
              </a:rPr>
              <a:t>Valoriza a </a:t>
            </a:r>
            <a:r>
              <a:rPr lang="pt-BR" sz="1800" b="1" dirty="0">
                <a:latin typeface="Fira Code" panose="020B0809050000020004" pitchFamily="49" charset="0"/>
                <a:ea typeface="Fira Code" panose="020B0809050000020004" pitchFamily="49" charset="0"/>
              </a:rPr>
              <a:t>simplicidade</a:t>
            </a:r>
            <a:r>
              <a:rPr lang="pt-BR" sz="1800" dirty="0">
                <a:latin typeface="Fira Code" panose="020B0809050000020004" pitchFamily="49" charset="0"/>
                <a:ea typeface="Fira Code" panose="020B0809050000020004" pitchFamily="49" charset="0"/>
              </a:rPr>
              <a:t> no projeto e defende que toda complexidade seja descartada.</a:t>
            </a:r>
            <a:endParaRPr lang="pt-BR" sz="1800" b="1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3603A15-2E7D-2647-BBE1-5A5E5AD9B806}"/>
              </a:ext>
            </a:extLst>
          </p:cNvPr>
          <p:cNvSpPr txBox="1"/>
          <p:nvPr/>
        </p:nvSpPr>
        <p:spPr>
          <a:xfrm>
            <a:off x="4396765" y="2619493"/>
            <a:ext cx="4335755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pt-BR" sz="1800" dirty="0">
                <a:latin typeface="Fira Code" panose="020B0809050000020004" pitchFamily="49" charset="0"/>
                <a:ea typeface="Fira Code" panose="020B0809050000020004" pitchFamily="49" charset="0"/>
              </a:rPr>
              <a:t>Por que utilizar equações de segundo grau quando podemos </a:t>
            </a:r>
            <a:r>
              <a:rPr lang="pt-BR" sz="1800" b="1" dirty="0">
                <a:latin typeface="Fira Code" panose="020B0809050000020004" pitchFamily="49" charset="0"/>
                <a:ea typeface="Fira Code" panose="020B0809050000020004" pitchFamily="49" charset="0"/>
              </a:rPr>
              <a:t>resolver </a:t>
            </a:r>
            <a:r>
              <a:rPr lang="pt-BR" sz="1800" dirty="0">
                <a:latin typeface="Fira Code" panose="020B0809050000020004" pitchFamily="49" charset="0"/>
                <a:ea typeface="Fira Code" panose="020B0809050000020004" pitchFamily="49" charset="0"/>
              </a:rPr>
              <a:t>o mesmo</a:t>
            </a:r>
            <a:r>
              <a:rPr lang="pt-BR" sz="1800" b="1" dirty="0">
                <a:latin typeface="Fira Code" panose="020B0809050000020004" pitchFamily="49" charset="0"/>
                <a:ea typeface="Fira Code" panose="020B0809050000020004" pitchFamily="49" charset="0"/>
              </a:rPr>
              <a:t> problema </a:t>
            </a:r>
            <a:r>
              <a:rPr lang="pt-BR" sz="1800" dirty="0">
                <a:latin typeface="Fira Code" panose="020B0809050000020004" pitchFamily="49" charset="0"/>
                <a:ea typeface="Fira Code" panose="020B0809050000020004" pitchFamily="49" charset="0"/>
              </a:rPr>
              <a:t>com</a:t>
            </a:r>
            <a:r>
              <a:rPr lang="pt-BR" sz="1800" b="1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pt-BR" sz="1800" dirty="0">
                <a:latin typeface="Fira Code" panose="020B0809050000020004" pitchFamily="49" charset="0"/>
                <a:ea typeface="Fira Code" panose="020B0809050000020004" pitchFamily="49" charset="0"/>
              </a:rPr>
              <a:t>uma </a:t>
            </a:r>
            <a:r>
              <a:rPr lang="pt-BR" sz="1800" b="1" dirty="0">
                <a:latin typeface="Fira Code" panose="020B0809050000020004" pitchFamily="49" charset="0"/>
                <a:ea typeface="Fira Code" panose="020B0809050000020004" pitchFamily="49" charset="0"/>
              </a:rPr>
              <a:t>simples</a:t>
            </a:r>
            <a:r>
              <a:rPr lang="pt-BR" sz="1800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pt-BR" sz="1800" b="1" dirty="0">
                <a:latin typeface="Fira Code" panose="020B0809050000020004" pitchFamily="49" charset="0"/>
                <a:ea typeface="Fira Code" panose="020B0809050000020004" pitchFamily="49" charset="0"/>
              </a:rPr>
              <a:t>regra de três</a:t>
            </a:r>
            <a:r>
              <a:rPr lang="pt-BR" sz="1800" dirty="0">
                <a:latin typeface="Fira Code" panose="020B0809050000020004" pitchFamily="49" charset="0"/>
                <a:ea typeface="Fira Code" panose="020B08090500000200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9277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B3A3AD57-D57B-DD40-B819-BE71D714128E}"/>
              </a:ext>
            </a:extLst>
          </p:cNvPr>
          <p:cNvSpPr txBox="1"/>
          <p:nvPr/>
        </p:nvSpPr>
        <p:spPr>
          <a:xfrm>
            <a:off x="311701" y="1281865"/>
            <a:ext cx="3117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VIOLAÇÃO DO </a:t>
            </a:r>
          </a:p>
          <a:p>
            <a:r>
              <a:rPr lang="en-US" sz="28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PRÍNCIPIO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603AC1DA-BBDA-244A-92C8-44B6AB25E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815" y="-67475"/>
            <a:ext cx="1224185" cy="117459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95C6A37-8572-1B43-85E7-9B49FF42D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625" y="626412"/>
            <a:ext cx="7050668" cy="4914103"/>
          </a:xfrm>
          <a:prstGeom prst="rect">
            <a:avLst/>
          </a:prstGeom>
        </p:spPr>
      </p:pic>
      <p:sp>
        <p:nvSpPr>
          <p:cNvPr id="9" name="Google Shape;57;p13">
            <a:extLst>
              <a:ext uri="{FF2B5EF4-FFF2-40B4-BE49-F238E27FC236}">
                <a16:creationId xmlns:a16="http://schemas.microsoft.com/office/drawing/2014/main" id="{8B262C48-771A-7F45-9757-6D1666C8890D}"/>
              </a:ext>
            </a:extLst>
          </p:cNvPr>
          <p:cNvSpPr/>
          <p:nvPr/>
        </p:nvSpPr>
        <p:spPr>
          <a:xfrm>
            <a:off x="456582" y="223811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79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87900" y="3785425"/>
            <a:ext cx="4184100" cy="9103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 dirty="0" err="1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Geovana</a:t>
            </a:r>
            <a:r>
              <a:rPr lang="pt-BR" sz="1600" b="1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 Silva Ribeiro</a:t>
            </a:r>
            <a:br>
              <a:rPr lang="pt-BR" sz="1600" b="1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</a:br>
            <a:r>
              <a:rPr lang="pt-BR" sz="1200" b="1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Arquitetura de Front-</a:t>
            </a:r>
            <a:r>
              <a:rPr lang="pt-BR" sz="1200" b="1" dirty="0" err="1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End</a:t>
            </a:r>
            <a:br>
              <a:rPr lang="pt-BR" sz="1200" b="1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</a:br>
            <a:r>
              <a:rPr lang="pt-BR" sz="1200" b="1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F1rst</a:t>
            </a:r>
            <a:endParaRPr sz="1600" b="1" dirty="0">
              <a:solidFill>
                <a:srgbClr val="404040"/>
              </a:solidFill>
              <a:latin typeface="Fira Code" panose="020B0809050000020004" pitchFamily="49" charset="0"/>
              <a:ea typeface="Fira Code" panose="020B0809050000020004" pitchFamily="49" charset="0"/>
              <a:cs typeface="Proxima Nova"/>
              <a:sym typeface="Proxima Nova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1362399"/>
            <a:ext cx="8520600" cy="16672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200" b="1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Como criar </a:t>
            </a:r>
            <a:r>
              <a:rPr lang="pt-BR" sz="4200" b="1" dirty="0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componentes</a:t>
            </a:r>
            <a:r>
              <a:rPr lang="pt-BR" sz="4200" b="1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 </a:t>
            </a:r>
            <a:r>
              <a:rPr lang="pt-BR" sz="4200" b="1" dirty="0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reutilizáveis</a:t>
            </a:r>
            <a:r>
              <a:rPr lang="pt-BR" sz="4200" b="1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 no Angular?</a:t>
            </a:r>
            <a:endParaRPr sz="4200" b="1" dirty="0">
              <a:solidFill>
                <a:srgbClr val="404040"/>
              </a:solidFill>
              <a:latin typeface="Fira Code" panose="020B0809050000020004" pitchFamily="49" charset="0"/>
              <a:ea typeface="Fira Code" panose="020B0809050000020004" pitchFamily="49" charset="0"/>
              <a:cs typeface="Proxima Nova"/>
              <a:sym typeface="Proxima Nova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465750" y="3719659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5DC6B78-6209-0F4B-B329-5D85638EE68D}"/>
              </a:ext>
            </a:extLst>
          </p:cNvPr>
          <p:cNvCxnSpPr/>
          <p:nvPr/>
        </p:nvCxnSpPr>
        <p:spPr>
          <a:xfrm>
            <a:off x="4268555" y="3733800"/>
            <a:ext cx="0" cy="846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54;p13">
            <a:extLst>
              <a:ext uri="{FF2B5EF4-FFF2-40B4-BE49-F238E27FC236}">
                <a16:creationId xmlns:a16="http://schemas.microsoft.com/office/drawing/2014/main" id="{A51660FB-DC1F-BD41-B7BF-7E8A6B63F7EC}"/>
              </a:ext>
            </a:extLst>
          </p:cNvPr>
          <p:cNvSpPr txBox="1">
            <a:spLocks/>
          </p:cNvSpPr>
          <p:nvPr/>
        </p:nvSpPr>
        <p:spPr>
          <a:xfrm>
            <a:off x="4572000" y="3785425"/>
            <a:ext cx="4184097" cy="910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100"/>
            </a:pPr>
            <a:r>
              <a:rPr lang="pt-BR" sz="1600" b="1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Roberto Carlo Camacho Fernandez</a:t>
            </a:r>
            <a:br>
              <a:rPr lang="pt-BR" sz="1600" b="1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</a:br>
            <a:r>
              <a:rPr lang="pt-BR" sz="1200" b="1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PIX</a:t>
            </a:r>
            <a:endParaRPr lang="pt-BR" sz="1600" b="1" dirty="0">
              <a:solidFill>
                <a:srgbClr val="404040"/>
              </a:solidFill>
              <a:latin typeface="Fira Code" panose="020B0809050000020004" pitchFamily="49" charset="0"/>
              <a:ea typeface="Fira Code" panose="020B0809050000020004" pitchFamily="49" charset="0"/>
              <a:cs typeface="Proxima Nova"/>
              <a:sym typeface="Proxima Nova"/>
            </a:endParaRPr>
          </a:p>
          <a:p>
            <a:pPr algn="l">
              <a:buSzPts val="1100"/>
            </a:pPr>
            <a:r>
              <a:rPr lang="pt-BR" sz="1200" b="1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F1rst</a:t>
            </a:r>
            <a:endParaRPr lang="pt-BR" sz="1600" b="1" dirty="0">
              <a:solidFill>
                <a:srgbClr val="404040"/>
              </a:solidFill>
              <a:latin typeface="Fira Code" panose="020B0809050000020004" pitchFamily="49" charset="0"/>
              <a:ea typeface="Fira Code" panose="020B0809050000020004" pitchFamily="49" charset="0"/>
              <a:cs typeface="Proxima Nova"/>
              <a:sym typeface="Proxima Nova"/>
            </a:endParaRPr>
          </a:p>
        </p:txBody>
      </p:sp>
      <p:sp>
        <p:nvSpPr>
          <p:cNvPr id="14" name="Google Shape;57;p13">
            <a:extLst>
              <a:ext uri="{FF2B5EF4-FFF2-40B4-BE49-F238E27FC236}">
                <a16:creationId xmlns:a16="http://schemas.microsoft.com/office/drawing/2014/main" id="{90EEA659-5ED6-B248-A6B9-07E0D551072C}"/>
              </a:ext>
            </a:extLst>
          </p:cNvPr>
          <p:cNvSpPr/>
          <p:nvPr/>
        </p:nvSpPr>
        <p:spPr>
          <a:xfrm>
            <a:off x="4663836" y="3754214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5BDDB0-C5FA-BF44-B5D6-B374C1F84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032" y="-48610"/>
            <a:ext cx="1224185" cy="1174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456582" y="223811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B3A3AD57-D57B-DD40-B819-BE71D714128E}"/>
              </a:ext>
            </a:extLst>
          </p:cNvPr>
          <p:cNvSpPr txBox="1"/>
          <p:nvPr/>
        </p:nvSpPr>
        <p:spPr>
          <a:xfrm>
            <a:off x="311701" y="1281865"/>
            <a:ext cx="3117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APLICAÇÃO DO PRÍNCIPIO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603AC1DA-BBDA-244A-92C8-44B6AB25E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815" y="-67475"/>
            <a:ext cx="1224185" cy="117459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1C70838-77F4-0E41-BBF6-975E475BF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599" y="559670"/>
            <a:ext cx="6176401" cy="51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1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525176" cy="53091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" y="5077025"/>
            <a:ext cx="9143999" cy="74543"/>
          </a:xfrm>
          <a:prstGeom prst="rect">
            <a:avLst/>
          </a:prstGeom>
          <a:solidFill>
            <a:srgbClr val="FA9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pt-BR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F87C0E1-9A4B-E84B-B9EB-B18905557AE2}"/>
              </a:ext>
            </a:extLst>
          </p:cNvPr>
          <p:cNvSpPr txBox="1"/>
          <p:nvPr/>
        </p:nvSpPr>
        <p:spPr>
          <a:xfrm>
            <a:off x="0" y="1911418"/>
            <a:ext cx="9144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ESTRATÉGIAS</a:t>
            </a:r>
            <a:r>
              <a:rPr lang="en-US" sz="44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DE </a:t>
            </a:r>
            <a:r>
              <a:rPr lang="en-US" sz="66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REUTILIZAÇÃO</a:t>
            </a:r>
            <a:endParaRPr lang="en-US" sz="4400" b="1" dirty="0">
              <a:solidFill>
                <a:srgbClr val="FF953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72E6B53-22F7-8540-A9C5-94D80B44A22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9815" y="-67475"/>
            <a:ext cx="1224185" cy="1174598"/>
          </a:xfrm>
          <a:prstGeom prst="rect">
            <a:avLst/>
          </a:prstGeom>
          <a:noFill/>
        </p:spPr>
      </p:pic>
      <p:pic>
        <p:nvPicPr>
          <p:cNvPr id="4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CEFDC720-8525-48E9-76F1-DBC8FAC78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40" y="4162632"/>
            <a:ext cx="734668" cy="74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09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8C94A2E-5857-9F4D-82E9-B1ED245D0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966" y="2843784"/>
            <a:ext cx="3878284" cy="223324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525176" cy="53091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" y="5077025"/>
            <a:ext cx="9143999" cy="74543"/>
          </a:xfrm>
          <a:prstGeom prst="rect">
            <a:avLst/>
          </a:prstGeom>
          <a:solidFill>
            <a:srgbClr val="FA9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pt-BR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F87C0E1-9A4B-E84B-B9EB-B18905557AE2}"/>
              </a:ext>
            </a:extLst>
          </p:cNvPr>
          <p:cNvSpPr txBox="1"/>
          <p:nvPr/>
        </p:nvSpPr>
        <p:spPr>
          <a:xfrm>
            <a:off x="400852" y="838237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@Input() </a:t>
            </a:r>
          </a:p>
          <a:p>
            <a:r>
              <a:rPr lang="en-US" sz="3600" b="1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e @Output()</a:t>
            </a:r>
            <a:endParaRPr lang="en-US" sz="3600" b="1" dirty="0">
              <a:solidFill>
                <a:srgbClr val="FF953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20DF841-E269-1D4B-BDA7-8C097FA7833C}"/>
              </a:ext>
            </a:extLst>
          </p:cNvPr>
          <p:cNvSpPr txBox="1"/>
          <p:nvPr/>
        </p:nvSpPr>
        <p:spPr>
          <a:xfrm>
            <a:off x="400852" y="2161258"/>
            <a:ext cx="5640352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Permite o </a:t>
            </a:r>
            <a:r>
              <a:rPr lang="pt-BR" sz="20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compartilhamento</a:t>
            </a:r>
            <a:r>
              <a:rPr lang="pt-BR" sz="20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de dados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entre um </a:t>
            </a:r>
            <a:r>
              <a:rPr lang="pt-BR" sz="20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componente pai </a:t>
            </a:r>
            <a:r>
              <a:rPr lang="pt-BR" sz="20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e seus </a:t>
            </a:r>
            <a:r>
              <a:rPr lang="pt-BR" sz="20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componentes</a:t>
            </a:r>
            <a:r>
              <a:rPr lang="pt-BR" sz="20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filhos </a:t>
            </a:r>
            <a:r>
              <a:rPr lang="pt-BR" sz="20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e vice versa.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41B61F0-2BAF-5345-91E0-00918AB11040}"/>
              </a:ext>
            </a:extLst>
          </p:cNvPr>
          <p:cNvSpPr/>
          <p:nvPr/>
        </p:nvSpPr>
        <p:spPr>
          <a:xfrm>
            <a:off x="3187594" y="234475"/>
            <a:ext cx="362483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b="1" u="sng" dirty="0" err="1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pt-BR" sz="1100" b="1" u="sng" dirty="0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pt-BR" sz="1100" b="1" u="sng" dirty="0" err="1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stackblitz.com</a:t>
            </a:r>
            <a:r>
              <a:rPr lang="pt-BR" sz="1100" b="1" u="sng" dirty="0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100" b="1" u="sng" dirty="0" err="1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edit</a:t>
            </a:r>
            <a:r>
              <a:rPr lang="pt-BR" sz="1100" b="1" u="sng" dirty="0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100" b="1" u="sng" dirty="0" err="1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angular-ivy-euxdko?file</a:t>
            </a:r>
            <a:r>
              <a:rPr lang="pt-BR" sz="1100" b="1" u="sng" dirty="0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=src%2Fapp%2Fapp.component.ts</a:t>
            </a:r>
            <a:endParaRPr lang="pt-BR" sz="1100" b="1" u="sng" dirty="0">
              <a:solidFill>
                <a:srgbClr val="FF963C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694177F-811C-164B-A759-94AD1910BB5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7536" y="-121991"/>
            <a:ext cx="1224185" cy="1174598"/>
          </a:xfrm>
          <a:prstGeom prst="rect">
            <a:avLst/>
          </a:prstGeom>
          <a:noFill/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76CA824-2EB2-AD43-8723-4BFC53446B3A}"/>
              </a:ext>
            </a:extLst>
          </p:cNvPr>
          <p:cNvSpPr/>
          <p:nvPr/>
        </p:nvSpPr>
        <p:spPr>
          <a:xfrm>
            <a:off x="2469339" y="172922"/>
            <a:ext cx="672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/>
              <a:t>💻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445445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525176" cy="53091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" y="5077025"/>
            <a:ext cx="9143999" cy="74543"/>
          </a:xfrm>
          <a:prstGeom prst="rect">
            <a:avLst/>
          </a:prstGeom>
          <a:solidFill>
            <a:srgbClr val="FA9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pt-BR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F87C0E1-9A4B-E84B-B9EB-B18905557AE2}"/>
              </a:ext>
            </a:extLst>
          </p:cNvPr>
          <p:cNvSpPr txBox="1"/>
          <p:nvPr/>
        </p:nvSpPr>
        <p:spPr>
          <a:xfrm>
            <a:off x="400852" y="83823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&lt;ng-template&gt;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8C94A2E-5857-9F4D-82E9-B1ED245D0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870" y="2799477"/>
            <a:ext cx="3955228" cy="227754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81157D8-B80C-0145-AEBD-40AECD14FD30}"/>
              </a:ext>
            </a:extLst>
          </p:cNvPr>
          <p:cNvSpPr txBox="1"/>
          <p:nvPr/>
        </p:nvSpPr>
        <p:spPr>
          <a:xfrm>
            <a:off x="400852" y="1627371"/>
            <a:ext cx="5640352" cy="2966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8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Define o conteúdo de um </a:t>
            </a:r>
            <a:r>
              <a:rPr lang="pt-BR" sz="1800" b="1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template</a:t>
            </a:r>
            <a:r>
              <a:rPr lang="pt-BR" sz="18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que será </a:t>
            </a:r>
            <a:r>
              <a:rPr lang="pt-BR" sz="1800" b="1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renderizado</a:t>
            </a:r>
            <a:r>
              <a:rPr lang="pt-BR" sz="18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mediante determinada condicional ou </a:t>
            </a:r>
            <a:r>
              <a:rPr lang="pt-BR" sz="18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instrução</a:t>
            </a:r>
            <a:r>
              <a:rPr lang="pt-BR" sz="18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, permitindo o controle total sobre </a:t>
            </a:r>
            <a:r>
              <a:rPr lang="pt-BR" sz="18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o conteúdo exibido, </a:t>
            </a:r>
            <a:r>
              <a:rPr lang="pt-BR" sz="18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além de permitir que escolhamos </a:t>
            </a:r>
            <a:r>
              <a:rPr lang="pt-BR" sz="18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mais de um </a:t>
            </a:r>
            <a:r>
              <a:rPr lang="pt-BR" sz="1800" b="1" dirty="0" err="1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template</a:t>
            </a:r>
            <a:r>
              <a:rPr lang="pt-BR" sz="18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no mesmo componente.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5DB5742-3830-134A-90B1-B645CF081F52}"/>
              </a:ext>
            </a:extLst>
          </p:cNvPr>
          <p:cNvSpPr/>
          <p:nvPr/>
        </p:nvSpPr>
        <p:spPr>
          <a:xfrm>
            <a:off x="3147504" y="234477"/>
            <a:ext cx="3654503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1100" b="1" dirty="0">
                <a:solidFill>
                  <a:srgbClr val="FF963C"/>
                </a:solidFill>
                <a:latin typeface="Fira Code"/>
                <a:ea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https://stackblitz.com/edit/angular-ivy-ssktuw?file=src%2Fapp%2Fapp.component.ts</a:t>
            </a:r>
            <a:endParaRPr lang="pt-BR" sz="1100" b="1">
              <a:solidFill>
                <a:srgbClr val="FF963C"/>
              </a:solidFill>
              <a:latin typeface="Fira Code"/>
              <a:ea typeface="Fira Code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3B67C4B-3A35-594F-A2FE-026D48AACCF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1345" y="-56383"/>
            <a:ext cx="1224185" cy="1174598"/>
          </a:xfrm>
          <a:prstGeom prst="rect">
            <a:avLst/>
          </a:prstGeom>
          <a:noFill/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CF6D5377-F9DF-0A43-B7C0-9A703AE506F0}"/>
              </a:ext>
            </a:extLst>
          </p:cNvPr>
          <p:cNvSpPr/>
          <p:nvPr/>
        </p:nvSpPr>
        <p:spPr>
          <a:xfrm>
            <a:off x="2474514" y="167025"/>
            <a:ext cx="6729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dirty="0"/>
              <a:t>💻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2565878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525176" cy="53091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" y="5077025"/>
            <a:ext cx="9143999" cy="74543"/>
          </a:xfrm>
          <a:prstGeom prst="rect">
            <a:avLst/>
          </a:prstGeom>
          <a:solidFill>
            <a:srgbClr val="FA9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pt-BR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F87C0E1-9A4B-E84B-B9EB-B18905557AE2}"/>
              </a:ext>
            </a:extLst>
          </p:cNvPr>
          <p:cNvSpPr txBox="1"/>
          <p:nvPr/>
        </p:nvSpPr>
        <p:spPr>
          <a:xfrm>
            <a:off x="4449487" y="705905"/>
            <a:ext cx="3960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&lt;ng-template&gt;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973BC40-D75C-DC47-8405-851F340F9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3464" y="265458"/>
            <a:ext cx="4548321" cy="418254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7EF5DBA-8BB4-164C-8DE0-F724D0A1B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923" y="1572768"/>
            <a:ext cx="5921964" cy="37993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5EC979B-2704-AF46-8AEF-806E7EA53E2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9815" y="-67475"/>
            <a:ext cx="1224185" cy="11745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9998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525176" cy="53091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" y="5077025"/>
            <a:ext cx="9143999" cy="74543"/>
          </a:xfrm>
          <a:prstGeom prst="rect">
            <a:avLst/>
          </a:prstGeom>
          <a:solidFill>
            <a:srgbClr val="FA9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pt-BR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F87C0E1-9A4B-E84B-B9EB-B18905557AE2}"/>
              </a:ext>
            </a:extLst>
          </p:cNvPr>
          <p:cNvSpPr txBox="1"/>
          <p:nvPr/>
        </p:nvSpPr>
        <p:spPr>
          <a:xfrm>
            <a:off x="400852" y="83823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&lt;ng-content&gt;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B9B5815-6AC0-FC4D-976D-977A367FDF48}"/>
              </a:ext>
            </a:extLst>
          </p:cNvPr>
          <p:cNvSpPr txBox="1"/>
          <p:nvPr/>
        </p:nvSpPr>
        <p:spPr>
          <a:xfrm>
            <a:off x="400852" y="1627371"/>
            <a:ext cx="4376631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Permite </a:t>
            </a:r>
            <a:r>
              <a:rPr lang="pt-BR" sz="20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inserirmos</a:t>
            </a:r>
            <a:r>
              <a:rPr lang="pt-BR" sz="20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ou </a:t>
            </a:r>
            <a:r>
              <a:rPr lang="pt-BR" sz="20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projetarmos</a:t>
            </a:r>
            <a:r>
              <a:rPr lang="pt-BR" sz="20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o </a:t>
            </a:r>
            <a:r>
              <a:rPr lang="pt-BR" sz="20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conteúdo </a:t>
            </a:r>
            <a:r>
              <a:rPr lang="pt-BR" sz="20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que desejamos </a:t>
            </a:r>
            <a:r>
              <a:rPr lang="pt-BR" sz="20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dentro </a:t>
            </a:r>
            <a:r>
              <a:rPr lang="pt-BR" sz="2000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de um </a:t>
            </a:r>
            <a:r>
              <a:rPr lang="pt-BR" sz="20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componente.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5A6A011-719A-6F4A-AFB8-B565784D1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45" y="2580899"/>
            <a:ext cx="6729735" cy="298290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C0DBC93-A8EC-F348-B95E-C0C54C85277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9815" y="-67475"/>
            <a:ext cx="1224185" cy="1174598"/>
          </a:xfrm>
          <a:prstGeom prst="rect">
            <a:avLst/>
          </a:prstGeom>
          <a:noFill/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74A4936-FF40-2844-9F06-54FCD818B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922" y="-201897"/>
            <a:ext cx="5102458" cy="386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7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525176" cy="53091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" y="5077025"/>
            <a:ext cx="9143999" cy="74543"/>
          </a:xfrm>
          <a:prstGeom prst="rect">
            <a:avLst/>
          </a:prstGeom>
          <a:solidFill>
            <a:srgbClr val="FA9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pt-BR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C512662-EACD-D546-847B-BCA3A4D2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05" y="1125457"/>
            <a:ext cx="8572272" cy="335702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6831C9B-9A00-9D44-99A7-2D060A5CD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854" y="2950733"/>
            <a:ext cx="6403839" cy="176829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BE4B89-020B-A044-87B8-CBC42B1F1CCE}"/>
              </a:ext>
            </a:extLst>
          </p:cNvPr>
          <p:cNvSpPr txBox="1"/>
          <p:nvPr/>
        </p:nvSpPr>
        <p:spPr>
          <a:xfrm>
            <a:off x="1645684" y="196658"/>
            <a:ext cx="3674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&lt;ng-content&gt;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27AC596-E329-3F49-AA65-4A053BBF85C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9815" y="-67475"/>
            <a:ext cx="1224185" cy="11745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4850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525176" cy="53091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" y="5077025"/>
            <a:ext cx="9143999" cy="74543"/>
          </a:xfrm>
          <a:prstGeom prst="rect">
            <a:avLst/>
          </a:prstGeom>
          <a:solidFill>
            <a:srgbClr val="FA9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pt-BR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F87C0E1-9A4B-E84B-B9EB-B18905557AE2}"/>
              </a:ext>
            </a:extLst>
          </p:cNvPr>
          <p:cNvSpPr txBox="1"/>
          <p:nvPr/>
        </p:nvSpPr>
        <p:spPr>
          <a:xfrm>
            <a:off x="0" y="1911418"/>
            <a:ext cx="9144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DICAS</a:t>
            </a:r>
          </a:p>
          <a:p>
            <a:pPr algn="ctr"/>
            <a:r>
              <a:rPr lang="en-US" sz="66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FINAIS</a:t>
            </a:r>
            <a:endParaRPr lang="en-US" sz="4400" b="1" dirty="0">
              <a:solidFill>
                <a:srgbClr val="FF953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133D0D8-1EED-934F-B911-38CFC29616C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9815" y="-67475"/>
            <a:ext cx="1224185" cy="1174598"/>
          </a:xfrm>
          <a:prstGeom prst="rect">
            <a:avLst/>
          </a:prstGeom>
          <a:noFill/>
        </p:spPr>
      </p:pic>
      <p:pic>
        <p:nvPicPr>
          <p:cNvPr id="4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0ECF9889-7B1C-4A04-CD4D-5B152775A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797" y="990393"/>
            <a:ext cx="734668" cy="74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59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311699" y="2351093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B3A3AD57-D57B-DD40-B819-BE71D714128E}"/>
              </a:ext>
            </a:extLst>
          </p:cNvPr>
          <p:cNvSpPr txBox="1"/>
          <p:nvPr/>
        </p:nvSpPr>
        <p:spPr>
          <a:xfrm>
            <a:off x="311699" y="1170798"/>
            <a:ext cx="8513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COMO ORGANIZAR</a:t>
            </a:r>
          </a:p>
          <a:p>
            <a:r>
              <a:rPr lang="en-US" sz="28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MEUS COMPONENTES?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603AC1DA-BBDA-244A-92C8-44B6AB25E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815" y="-67475"/>
            <a:ext cx="1224185" cy="11745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2A5461B-5747-0846-852F-162651F12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65507"/>
            <a:ext cx="4296811" cy="247424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AB7D7AE-3AF4-CA49-AC08-B0E958F425A2}"/>
              </a:ext>
            </a:extLst>
          </p:cNvPr>
          <p:cNvSpPr txBox="1"/>
          <p:nvPr/>
        </p:nvSpPr>
        <p:spPr>
          <a:xfrm>
            <a:off x="4698584" y="1024618"/>
            <a:ext cx="32111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pt-BR" sz="2400" b="1" dirty="0">
                <a:latin typeface="Fira Code" panose="020B0809050000020004" pitchFamily="49" charset="0"/>
                <a:ea typeface="Fira Code" panose="020B0809050000020004" pitchFamily="49" charset="0"/>
              </a:rPr>
              <a:t>COMPARTILHAMENTO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CE8E884-586E-914E-A607-88B74E7A8FBF}"/>
              </a:ext>
            </a:extLst>
          </p:cNvPr>
          <p:cNvSpPr/>
          <p:nvPr/>
        </p:nvSpPr>
        <p:spPr>
          <a:xfrm>
            <a:off x="5171469" y="2356518"/>
            <a:ext cx="2265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latin typeface="Fira Code" panose="020B0809050000020004" pitchFamily="49" charset="0"/>
                <a:ea typeface="Fira Code" panose="020B0809050000020004" pitchFamily="49" charset="0"/>
                <a:sym typeface="Wingdings" pitchFamily="2" charset="2"/>
              </a:rPr>
              <a:t>A</a:t>
            </a:r>
            <a:r>
              <a:rPr lang="pt-BR" sz="2400" b="1" dirty="0">
                <a:latin typeface="Fira Code" panose="020B0809050000020004" pitchFamily="49" charset="0"/>
                <a:ea typeface="Fira Code" panose="020B0809050000020004" pitchFamily="49" charset="0"/>
              </a:rPr>
              <a:t>COPLAMENTO</a:t>
            </a:r>
            <a:endParaRPr lang="pt-BR" sz="240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2ADE45C-E9AF-F841-BDC0-5095A1C4D490}"/>
              </a:ext>
            </a:extLst>
          </p:cNvPr>
          <p:cNvSpPr/>
          <p:nvPr/>
        </p:nvSpPr>
        <p:spPr>
          <a:xfrm rot="5400000">
            <a:off x="6065702" y="2967569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latin typeface="Fira Code" panose="020B0809050000020004" pitchFamily="49" charset="0"/>
                <a:ea typeface="Fira Code" panose="020B0809050000020004" pitchFamily="49" charset="0"/>
                <a:sym typeface="Wingdings" pitchFamily="2" charset="2"/>
              </a:rPr>
              <a:t></a:t>
            </a:r>
            <a:endParaRPr lang="pt-BR" sz="24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0DF59A1-04FC-FE4C-90CA-916D9E820EE3}"/>
              </a:ext>
            </a:extLst>
          </p:cNvPr>
          <p:cNvSpPr/>
          <p:nvPr/>
        </p:nvSpPr>
        <p:spPr>
          <a:xfrm>
            <a:off x="4887735" y="3557203"/>
            <a:ext cx="28328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b="1" dirty="0">
                <a:latin typeface="Fira Code" panose="020B0809050000020004" pitchFamily="49" charset="0"/>
                <a:ea typeface="Fira Code" panose="020B0809050000020004" pitchFamily="49" charset="0"/>
              </a:rPr>
              <a:t>PONTO CENTRAL </a:t>
            </a:r>
          </a:p>
          <a:p>
            <a:pPr algn="ctr"/>
            <a:r>
              <a:rPr lang="pt-BR" sz="2400" b="1" dirty="0">
                <a:latin typeface="Fira Code" panose="020B0809050000020004" pitchFamily="49" charset="0"/>
                <a:ea typeface="Fira Code" panose="020B0809050000020004" pitchFamily="49" charset="0"/>
              </a:rPr>
              <a:t>DE IMPACTO</a:t>
            </a:r>
            <a:endParaRPr lang="pt-BR" sz="240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CF4FC4A-3044-424C-A447-05E90936CE19}"/>
              </a:ext>
            </a:extLst>
          </p:cNvPr>
          <p:cNvSpPr/>
          <p:nvPr/>
        </p:nvSpPr>
        <p:spPr>
          <a:xfrm rot="5400000">
            <a:off x="6061135" y="1720288"/>
            <a:ext cx="4860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latin typeface="Fira Code" panose="020B0809050000020004" pitchFamily="49" charset="0"/>
                <a:ea typeface="Fira Code" panose="020B0809050000020004" pitchFamily="49" charset="0"/>
                <a:sym typeface="Wingdings" pitchFamily="2" charset="2"/>
              </a:rPr>
              <a:t>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29379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B3A3AD57-D57B-DD40-B819-BE71D714128E}"/>
              </a:ext>
            </a:extLst>
          </p:cNvPr>
          <p:cNvSpPr txBox="1"/>
          <p:nvPr/>
        </p:nvSpPr>
        <p:spPr>
          <a:xfrm>
            <a:off x="2688880" y="331700"/>
            <a:ext cx="3954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COMO ORGANIZAR</a:t>
            </a:r>
          </a:p>
          <a:p>
            <a:pPr algn="r"/>
            <a:r>
              <a:rPr lang="en-US" sz="24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MEUS COMPONENTES?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603AC1DA-BBDA-244A-92C8-44B6AB25E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815" y="-67475"/>
            <a:ext cx="1224185" cy="117459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9963292A-1724-7F4F-A120-0CE7D444FF99}"/>
              </a:ext>
            </a:extLst>
          </p:cNvPr>
          <p:cNvSpPr txBox="1"/>
          <p:nvPr/>
        </p:nvSpPr>
        <p:spPr>
          <a:xfrm>
            <a:off x="311699" y="1524264"/>
            <a:ext cx="6191163" cy="297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 err="1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Módulo</a:t>
            </a:r>
            <a:r>
              <a:rPr lang="en-US" b="1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 central </a:t>
            </a:r>
            <a:r>
              <a:rPr lang="en-US" b="1" dirty="0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(</a:t>
            </a:r>
            <a:r>
              <a:rPr lang="en-US" b="1" dirty="0" err="1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CoreModule</a:t>
            </a:r>
            <a:r>
              <a:rPr lang="en-US" b="1" dirty="0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)</a:t>
            </a:r>
            <a:r>
              <a:rPr lang="en-US" dirty="0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: </a:t>
            </a:r>
            <a:r>
              <a:rPr lang="pt-BR" dirty="0"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define classes que devem conter uma </a:t>
            </a:r>
            <a:r>
              <a:rPr lang="pt-BR" b="1" dirty="0"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única</a:t>
            </a:r>
            <a:r>
              <a:rPr lang="pt-BR" dirty="0"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 </a:t>
            </a:r>
            <a:r>
              <a:rPr lang="pt-BR" b="1" dirty="0"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instância</a:t>
            </a:r>
            <a:r>
              <a:rPr lang="pt-BR" dirty="0"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, </a:t>
            </a:r>
            <a:r>
              <a:rPr lang="pt-BR" b="1" dirty="0"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configuração</a:t>
            </a:r>
            <a:r>
              <a:rPr lang="pt-BR" dirty="0"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 ou </a:t>
            </a:r>
            <a:r>
              <a:rPr lang="pt-BR" b="1" dirty="0"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exportação</a:t>
            </a:r>
            <a:r>
              <a:rPr lang="pt-BR" dirty="0"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 de quaisquer módulos necessários </a:t>
            </a:r>
            <a:r>
              <a:rPr lang="pt-BR" b="1" dirty="0"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no módulo principal da aplicação.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b="1" dirty="0" err="1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Módulo</a:t>
            </a:r>
            <a:r>
              <a:rPr lang="en-US" b="1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compartilhado</a:t>
            </a:r>
            <a:r>
              <a:rPr lang="en-US" b="1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 </a:t>
            </a:r>
            <a:r>
              <a:rPr lang="en-US" b="1" dirty="0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(</a:t>
            </a:r>
            <a:r>
              <a:rPr lang="en-US" b="1" dirty="0" err="1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SharedModule</a:t>
            </a:r>
            <a:r>
              <a:rPr lang="en-US" b="1" dirty="0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)</a:t>
            </a:r>
            <a:r>
              <a:rPr lang="en-US" dirty="0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: </a:t>
            </a:r>
            <a:r>
              <a:rPr lang="pt-BR" dirty="0"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contém classes </a:t>
            </a:r>
            <a:r>
              <a:rPr lang="pt-BR" b="1" dirty="0"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comuns</a:t>
            </a:r>
            <a:r>
              <a:rPr lang="pt-BR" dirty="0"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 que podem ser </a:t>
            </a:r>
            <a:r>
              <a:rPr lang="pt-BR" b="1" dirty="0"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compartilhadas</a:t>
            </a:r>
            <a:r>
              <a:rPr lang="pt-BR" dirty="0"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 </a:t>
            </a:r>
            <a:r>
              <a:rPr lang="pt-BR" b="1" dirty="0"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pela aplicação.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b="1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Módulo da funcionalidade </a:t>
            </a:r>
            <a:r>
              <a:rPr lang="pt-BR" b="1" dirty="0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(</a:t>
            </a:r>
            <a:r>
              <a:rPr lang="pt-BR" b="1" dirty="0" err="1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FeatureModule</a:t>
            </a:r>
            <a:r>
              <a:rPr lang="pt-BR" b="1" dirty="0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)</a:t>
            </a:r>
            <a:r>
              <a:rPr lang="pt-BR" dirty="0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:</a:t>
            </a:r>
            <a:r>
              <a:rPr lang="pt-BR" dirty="0">
                <a:solidFill>
                  <a:schemeClr val="tx1"/>
                </a:solidFill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 </a:t>
            </a:r>
            <a:r>
              <a:rPr lang="pt-BR" dirty="0">
                <a:latin typeface="Fira Code" panose="020B0809050000020004" pitchFamily="49" charset="0"/>
                <a:ea typeface="Fira Code" panose="020B0809050000020004" pitchFamily="49" charset="0"/>
                <a:cs typeface="Segoe UI Light" charset="0"/>
              </a:rPr>
              <a:t>organiza um conjunto de recursos da aplicação num módulo exclusivo por funcionalidade.</a:t>
            </a:r>
            <a:endParaRPr lang="pt-BR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9F007F-DB60-234B-916A-0571AAB22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816" y="-447427"/>
            <a:ext cx="2235392" cy="5689383"/>
          </a:xfrm>
          <a:prstGeom prst="rect">
            <a:avLst/>
          </a:prstGeom>
        </p:spPr>
      </p:pic>
      <p:pic>
        <p:nvPicPr>
          <p:cNvPr id="19" name="Google Shape;60;p13">
            <a:extLst>
              <a:ext uri="{FF2B5EF4-FFF2-40B4-BE49-F238E27FC236}">
                <a16:creationId xmlns:a16="http://schemas.microsoft.com/office/drawing/2014/main" id="{7B74EFB6-0EC0-1948-BA1C-14C0F56F6E7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57;p13">
            <a:extLst>
              <a:ext uri="{FF2B5EF4-FFF2-40B4-BE49-F238E27FC236}">
                <a16:creationId xmlns:a16="http://schemas.microsoft.com/office/drawing/2014/main" id="{01A87E7D-9604-084C-87D5-1EC973215A53}"/>
              </a:ext>
            </a:extLst>
          </p:cNvPr>
          <p:cNvSpPr/>
          <p:nvPr/>
        </p:nvSpPr>
        <p:spPr>
          <a:xfrm>
            <a:off x="6055263" y="1314830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49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F5BDDB0-C5FA-BF44-B5D6-B374C1F84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032" y="-48610"/>
            <a:ext cx="1224185" cy="11745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53D21C8-BCA3-1941-ABB5-CB1F0C179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8712" y="-8345"/>
            <a:ext cx="9262712" cy="52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48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4345329" y="2028073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B3A3AD57-D57B-DD40-B819-BE71D714128E}"/>
              </a:ext>
            </a:extLst>
          </p:cNvPr>
          <p:cNvSpPr txBox="1"/>
          <p:nvPr/>
        </p:nvSpPr>
        <p:spPr>
          <a:xfrm>
            <a:off x="477351" y="1410993"/>
            <a:ext cx="836304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FF953D"/>
                </a:solidFill>
                <a:latin typeface="Fira Code"/>
                <a:ea typeface="Fira Code"/>
              </a:rPr>
              <a:t>UTILIZE O FLAME!</a:t>
            </a:r>
            <a:endParaRPr lang="pt-BR" dirty="0">
              <a:latin typeface="Fira Code"/>
              <a:ea typeface="Fira Code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603AC1DA-BBDA-244A-92C8-44B6AB25E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815" y="-67475"/>
            <a:ext cx="1224185" cy="117459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B4C58099-CEA5-B74D-936A-E47C18269F62}"/>
              </a:ext>
            </a:extLst>
          </p:cNvPr>
          <p:cNvSpPr txBox="1"/>
          <p:nvPr/>
        </p:nvSpPr>
        <p:spPr>
          <a:xfrm>
            <a:off x="272026" y="2531732"/>
            <a:ext cx="8319689" cy="8874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2" algn="ctr">
              <a:lnSpc>
                <a:spcPct val="150000"/>
              </a:lnSpc>
            </a:pPr>
            <a:r>
              <a:rPr lang="pt-BR" sz="1800" dirty="0">
                <a:latin typeface="Fira Code" panose="020B0809050000020004" pitchFamily="49" charset="0"/>
                <a:ea typeface="Fira Code" panose="020B0809050000020004" pitchFamily="49" charset="0"/>
              </a:rPr>
              <a:t>O Santander possui sua própria</a:t>
            </a:r>
            <a:r>
              <a:rPr lang="pt-BR" sz="1800" b="1" dirty="0">
                <a:latin typeface="Fira Code" panose="020B0809050000020004" pitchFamily="49" charset="0"/>
                <a:ea typeface="Fira Code" panose="020B0809050000020004" pitchFamily="49" charset="0"/>
              </a:rPr>
              <a:t> biblioteca de componentes reutilizáveis</a:t>
            </a:r>
            <a:r>
              <a:rPr lang="pt-BR" sz="1800" dirty="0">
                <a:latin typeface="Fira Code" panose="020B0809050000020004" pitchFamily="49" charset="0"/>
                <a:ea typeface="Fira Code" panose="020B0809050000020004" pitchFamily="49" charset="0"/>
              </a:rPr>
              <a:t>, </a:t>
            </a:r>
            <a:r>
              <a:rPr lang="pt-BR" sz="1800" b="1" dirty="0">
                <a:solidFill>
                  <a:srgbClr val="FF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flame</a:t>
            </a:r>
            <a:r>
              <a:rPr lang="pt-BR" sz="1800" dirty="0">
                <a:latin typeface="Fira Code" panose="020B0809050000020004" pitchFamily="49" charset="0"/>
                <a:ea typeface="Fira Code" panose="020B0809050000020004" pitchFamily="49" charset="0"/>
              </a:rPr>
              <a:t>, o </a:t>
            </a:r>
            <a:r>
              <a:rPr lang="pt-BR" sz="1800" b="1" dirty="0">
                <a:latin typeface="Fira Code" panose="020B0809050000020004" pitchFamily="49" charset="0"/>
                <a:ea typeface="Fira Code" panose="020B0809050000020004" pitchFamily="49" charset="0"/>
              </a:rPr>
              <a:t>design system </a:t>
            </a:r>
            <a:r>
              <a:rPr lang="pt-BR" sz="1800" dirty="0">
                <a:latin typeface="Fira Code" panose="020B0809050000020004" pitchFamily="49" charset="0"/>
                <a:ea typeface="Fira Code" panose="020B0809050000020004" pitchFamily="49" charset="0"/>
              </a:rPr>
              <a:t>oficial do banco.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0081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525176" cy="53091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" y="5077025"/>
            <a:ext cx="9143999" cy="74543"/>
          </a:xfrm>
          <a:prstGeom prst="rect">
            <a:avLst/>
          </a:prstGeom>
          <a:solidFill>
            <a:srgbClr val="FA9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pt-BR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719C4BB-E06A-B04C-BF32-0DC2A7299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6" y="2421467"/>
            <a:ext cx="4611684" cy="2655557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0148C84C-FAB4-4846-9174-0B9C5E3B09E0}"/>
              </a:ext>
            </a:extLst>
          </p:cNvPr>
          <p:cNvSpPr txBox="1"/>
          <p:nvPr/>
        </p:nvSpPr>
        <p:spPr>
          <a:xfrm>
            <a:off x="268500" y="1498137"/>
            <a:ext cx="4499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DÚVIDAS ?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EF5D9B1-4BAD-A043-90D2-556159DFACF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9815" y="-67475"/>
            <a:ext cx="1224185" cy="1174598"/>
          </a:xfrm>
          <a:prstGeom prst="rect">
            <a:avLst/>
          </a:prstGeom>
          <a:noFill/>
        </p:spPr>
      </p:pic>
      <p:pic>
        <p:nvPicPr>
          <p:cNvPr id="4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198373A0-49C0-2F9F-03D3-95AF168D9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666" y="4038393"/>
            <a:ext cx="734668" cy="74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2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525176" cy="53091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" y="5077025"/>
            <a:ext cx="9143999" cy="74543"/>
          </a:xfrm>
          <a:prstGeom prst="rect">
            <a:avLst/>
          </a:prstGeom>
          <a:solidFill>
            <a:srgbClr val="FA9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pt-BR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DC8A5-41FE-4250-AC91-F06713B99E92}"/>
              </a:ext>
            </a:extLst>
          </p:cNvPr>
          <p:cNvSpPr txBox="1"/>
          <p:nvPr/>
        </p:nvSpPr>
        <p:spPr>
          <a:xfrm>
            <a:off x="541960" y="1910030"/>
            <a:ext cx="10766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err="1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Até</a:t>
            </a:r>
            <a:r>
              <a:rPr lang="en-US" sz="80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 breve…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981ED4-9937-E24D-93E3-997268C1F4F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9815" y="-67475"/>
            <a:ext cx="1224185" cy="11745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7527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525176" cy="53091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" y="5077025"/>
            <a:ext cx="9143999" cy="74543"/>
          </a:xfrm>
          <a:prstGeom prst="rect">
            <a:avLst/>
          </a:prstGeom>
          <a:solidFill>
            <a:srgbClr val="FA9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pt-BR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2FF1CE27-2CE8-B449-9BDA-AA2700D919B4}"/>
              </a:ext>
            </a:extLst>
          </p:cNvPr>
          <p:cNvSpPr txBox="1"/>
          <p:nvPr/>
        </p:nvSpPr>
        <p:spPr>
          <a:xfrm>
            <a:off x="154409" y="531358"/>
            <a:ext cx="4250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&gt;_</a:t>
            </a:r>
            <a:r>
              <a:rPr lang="en-US" sz="3200" b="1" dirty="0" err="1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whoami</a:t>
            </a:r>
            <a:endParaRPr lang="en-US" sz="3200" b="1" dirty="0">
              <a:solidFill>
                <a:srgbClr val="FF953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6F03CE7-5EF2-DF40-9CEE-EF2030A16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032" y="-48610"/>
            <a:ext cx="1224185" cy="117459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D43FE0F-91C2-E548-907F-56105BC65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0447" y="823745"/>
            <a:ext cx="7434943" cy="453418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34496F7-BD15-2A45-86FB-A2B705285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8870" y="1116133"/>
            <a:ext cx="2014789" cy="3575957"/>
          </a:xfrm>
          <a:prstGeom prst="rect">
            <a:avLst/>
          </a:prstGeom>
          <a:ln w="57150">
            <a:solidFill>
              <a:srgbClr val="49329C"/>
            </a:solidFill>
          </a:ln>
        </p:spPr>
      </p:pic>
    </p:spTree>
    <p:extLst>
      <p:ext uri="{BB962C8B-B14F-4D97-AF65-F5344CB8AC3E}">
        <p14:creationId xmlns:p14="http://schemas.microsoft.com/office/powerpoint/2010/main" val="2793625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525176" cy="53091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" y="5077025"/>
            <a:ext cx="9143999" cy="74543"/>
          </a:xfrm>
          <a:prstGeom prst="rect">
            <a:avLst/>
          </a:prstGeom>
          <a:solidFill>
            <a:srgbClr val="FA9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pt-BR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2FF1CE27-2CE8-B449-9BDA-AA2700D919B4}"/>
              </a:ext>
            </a:extLst>
          </p:cNvPr>
          <p:cNvSpPr txBox="1"/>
          <p:nvPr/>
        </p:nvSpPr>
        <p:spPr>
          <a:xfrm>
            <a:off x="154409" y="531358"/>
            <a:ext cx="4250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&gt;_</a:t>
            </a:r>
            <a:r>
              <a:rPr lang="en-US" sz="3200" b="1" dirty="0" err="1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whoami</a:t>
            </a:r>
            <a:endParaRPr lang="en-US" sz="3200" b="1" dirty="0">
              <a:solidFill>
                <a:srgbClr val="FF953D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6F03CE7-5EF2-DF40-9CEE-EF2030A16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032" y="-48610"/>
            <a:ext cx="1224185" cy="117459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A8C9F21-416D-DFAD-B027-4617BF3B8F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0" t="12049" r="4580" b="11838"/>
          <a:stretch/>
        </p:blipFill>
        <p:spPr>
          <a:xfrm>
            <a:off x="2570968" y="1800394"/>
            <a:ext cx="6293224" cy="22389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B0B000-2AD8-3368-7A56-1441BCFA5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08" y="1363192"/>
            <a:ext cx="1987869" cy="28934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62801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227033" y="2571750"/>
            <a:ext cx="8520600" cy="19471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400" b="1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Do que </a:t>
            </a:r>
          </a:p>
          <a:p>
            <a:pPr marL="0" lvl="0" indent="0" algn="l" rtl="0"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400" b="1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vamos falar?</a:t>
            </a:r>
          </a:p>
        </p:txBody>
      </p:sp>
      <p:sp>
        <p:nvSpPr>
          <p:cNvPr id="57" name="Google Shape;57;p13"/>
          <p:cNvSpPr/>
          <p:nvPr/>
        </p:nvSpPr>
        <p:spPr>
          <a:xfrm>
            <a:off x="311700" y="43546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5;p13">
            <a:extLst>
              <a:ext uri="{FF2B5EF4-FFF2-40B4-BE49-F238E27FC236}">
                <a16:creationId xmlns:a16="http://schemas.microsoft.com/office/drawing/2014/main" id="{45867737-DA66-1B43-98A4-2C64AD5661FC}"/>
              </a:ext>
            </a:extLst>
          </p:cNvPr>
          <p:cNvSpPr txBox="1">
            <a:spLocks/>
          </p:cNvSpPr>
          <p:nvPr/>
        </p:nvSpPr>
        <p:spPr>
          <a:xfrm>
            <a:off x="4222044" y="1592085"/>
            <a:ext cx="4606037" cy="235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8" indent="-342900" algn="l">
              <a:lnSpc>
                <a:spcPct val="150000"/>
              </a:lnSpc>
              <a:buSzPts val="1100"/>
              <a:buFont typeface="+mj-lt"/>
              <a:buAutoNum type="arabicPeriod"/>
            </a:pP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Por que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 reutilizar um componente?</a:t>
            </a:r>
          </a:p>
          <a:p>
            <a:pPr marL="342900" lvl="8" indent="-342900" algn="l">
              <a:lnSpc>
                <a:spcPct val="150000"/>
              </a:lnSpc>
              <a:buSzPts val="1100"/>
              <a:buFont typeface="+mj-lt"/>
              <a:buAutoNum type="arabicPeriod"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Componente </a:t>
            </a: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Rígido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 </a:t>
            </a:r>
          </a:p>
          <a:p>
            <a:pPr marL="342900" lvl="8" indent="-342900" algn="l">
              <a:lnSpc>
                <a:spcPct val="150000"/>
              </a:lnSpc>
              <a:buSzPts val="1100"/>
              <a:buFont typeface="+mj-lt"/>
              <a:buAutoNum type="arabicPeriod"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Componente </a:t>
            </a: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Flexível</a:t>
            </a:r>
          </a:p>
          <a:p>
            <a:pPr marL="342900" lvl="8" indent="-342900" algn="l">
              <a:lnSpc>
                <a:spcPct val="150000"/>
              </a:lnSpc>
              <a:buSzPts val="1100"/>
              <a:buFont typeface="+mj-lt"/>
              <a:buAutoNum type="arabicPeriod"/>
            </a:pP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Cuidados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 na componentização</a:t>
            </a:r>
          </a:p>
          <a:p>
            <a:pPr marL="342900" lvl="8" indent="-342900" algn="l">
              <a:lnSpc>
                <a:spcPct val="150000"/>
              </a:lnSpc>
              <a:buSzPts val="1100"/>
              <a:buFont typeface="+mj-lt"/>
              <a:buAutoNum type="arabicPeriod"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Proxima Nova"/>
              <a:sym typeface="Proxima Nova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4A710DE-13B1-9241-BC20-EDC245BFC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032" y="-48610"/>
            <a:ext cx="1224185" cy="117459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0FAA85A-27C3-664C-8F7F-BBB7C1767289}"/>
              </a:ext>
            </a:extLst>
          </p:cNvPr>
          <p:cNvSpPr txBox="1"/>
          <p:nvPr/>
        </p:nvSpPr>
        <p:spPr>
          <a:xfrm>
            <a:off x="12070080" y="519379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B46F568-E783-8148-BDF5-379448BAE617}"/>
              </a:ext>
            </a:extLst>
          </p:cNvPr>
          <p:cNvSpPr/>
          <p:nvPr/>
        </p:nvSpPr>
        <p:spPr>
          <a:xfrm>
            <a:off x="227033" y="1345636"/>
            <a:ext cx="442541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1100"/>
            </a:pPr>
            <a:r>
              <a:rPr lang="en-US" sz="4400" b="1" dirty="0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_VISÃO </a:t>
            </a:r>
          </a:p>
          <a:p>
            <a:pPr>
              <a:buSzPts val="1100"/>
            </a:pPr>
            <a:r>
              <a:rPr lang="en-US" sz="4400" b="1" dirty="0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DO PRODUTO</a:t>
            </a:r>
          </a:p>
        </p:txBody>
      </p:sp>
    </p:spTree>
    <p:extLst>
      <p:ext uri="{BB962C8B-B14F-4D97-AF65-F5344CB8AC3E}">
        <p14:creationId xmlns:p14="http://schemas.microsoft.com/office/powerpoint/2010/main" val="3508135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227033" y="2571750"/>
            <a:ext cx="4425414" cy="19471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400" b="1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Do que </a:t>
            </a:r>
          </a:p>
          <a:p>
            <a:pPr marL="0" lvl="0" indent="0" algn="l" rtl="0"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400" b="1" dirty="0">
                <a:solidFill>
                  <a:srgbClr val="404040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vamos falar?</a:t>
            </a:r>
          </a:p>
        </p:txBody>
      </p:sp>
      <p:sp>
        <p:nvSpPr>
          <p:cNvPr id="57" name="Google Shape;57;p13"/>
          <p:cNvSpPr/>
          <p:nvPr/>
        </p:nvSpPr>
        <p:spPr>
          <a:xfrm>
            <a:off x="311700" y="4354665"/>
            <a:ext cx="4476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w="9525" cap="flat" cmpd="sng">
            <a:solidFill>
              <a:srgbClr val="F7832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55;p13">
            <a:extLst>
              <a:ext uri="{FF2B5EF4-FFF2-40B4-BE49-F238E27FC236}">
                <a16:creationId xmlns:a16="http://schemas.microsoft.com/office/drawing/2014/main" id="{45867737-DA66-1B43-98A4-2C64AD5661FC}"/>
              </a:ext>
            </a:extLst>
          </p:cNvPr>
          <p:cNvSpPr txBox="1">
            <a:spLocks/>
          </p:cNvSpPr>
          <p:nvPr/>
        </p:nvSpPr>
        <p:spPr>
          <a:xfrm>
            <a:off x="4370832" y="1592085"/>
            <a:ext cx="4741385" cy="235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8" indent="-342900" algn="l">
              <a:lnSpc>
                <a:spcPct val="150000"/>
              </a:lnSpc>
              <a:buSzPts val="1100"/>
              <a:buFont typeface="+mj-lt"/>
              <a:buAutoNum type="arabicPeriod"/>
            </a:pPr>
            <a:r>
              <a:rPr lang="en-US" sz="1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Anatomia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 de um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componente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Proxima Nova"/>
              <a:sym typeface="Proxima Nova"/>
            </a:endParaRPr>
          </a:p>
          <a:p>
            <a:pPr marL="342900" lvl="8" indent="-342900" algn="l">
              <a:lnSpc>
                <a:spcPct val="150000"/>
              </a:lnSpc>
              <a:buSzPts val="1100"/>
              <a:buFont typeface="+mj-lt"/>
              <a:buAutoNum type="arabicPeriod"/>
            </a:pPr>
            <a:r>
              <a:rPr lang="en-US" sz="1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Príncipios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 da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reutilização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Proxima Nova"/>
              <a:sym typeface="Proxima Nova"/>
            </a:endParaRPr>
          </a:p>
          <a:p>
            <a:pPr marL="342900" lvl="8" indent="-342900" algn="l">
              <a:lnSpc>
                <a:spcPct val="150000"/>
              </a:lnSpc>
              <a:buSzPts val="1100"/>
              <a:buFont typeface="+mj-lt"/>
              <a:buAutoNum type="arabicPeriod"/>
            </a:pPr>
            <a:r>
              <a:rPr lang="en-US" sz="1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Estratégias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 para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reutilização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Fira Code" panose="020B0809050000020004" pitchFamily="49" charset="0"/>
              <a:ea typeface="Fira Code" panose="020B0809050000020004" pitchFamily="49" charset="0"/>
              <a:cs typeface="Proxima Nova"/>
              <a:sym typeface="Proxima Nova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4A710DE-13B1-9241-BC20-EDC245BFC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032" y="-48610"/>
            <a:ext cx="1224185" cy="117459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0FAA85A-27C3-664C-8F7F-BBB7C1767289}"/>
              </a:ext>
            </a:extLst>
          </p:cNvPr>
          <p:cNvSpPr txBox="1"/>
          <p:nvPr/>
        </p:nvSpPr>
        <p:spPr>
          <a:xfrm>
            <a:off x="12070080" y="519379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B46F568-E783-8148-BDF5-379448BAE617}"/>
              </a:ext>
            </a:extLst>
          </p:cNvPr>
          <p:cNvSpPr/>
          <p:nvPr/>
        </p:nvSpPr>
        <p:spPr>
          <a:xfrm>
            <a:off x="227033" y="1345636"/>
            <a:ext cx="442541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1100"/>
            </a:pPr>
            <a:r>
              <a:rPr lang="en-US" sz="4400" b="1" dirty="0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_VISÃO DA </a:t>
            </a:r>
          </a:p>
          <a:p>
            <a:pPr>
              <a:buSzPts val="1100"/>
            </a:pPr>
            <a:r>
              <a:rPr lang="en-US" sz="4400" b="1" dirty="0">
                <a:solidFill>
                  <a:srgbClr val="FF963C"/>
                </a:solidFill>
                <a:latin typeface="Fira Code" panose="020B0809050000020004" pitchFamily="49" charset="0"/>
                <a:ea typeface="Fira Code" panose="020B0809050000020004" pitchFamily="49" charset="0"/>
                <a:cs typeface="Proxima Nova"/>
                <a:sym typeface="Proxima Nova"/>
              </a:rPr>
              <a:t>ARQUITETURA</a:t>
            </a:r>
          </a:p>
        </p:txBody>
      </p:sp>
    </p:spTree>
    <p:extLst>
      <p:ext uri="{BB962C8B-B14F-4D97-AF65-F5344CB8AC3E}">
        <p14:creationId xmlns:p14="http://schemas.microsoft.com/office/powerpoint/2010/main" val="223209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525176" cy="53091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" y="5077025"/>
            <a:ext cx="9143999" cy="74543"/>
          </a:xfrm>
          <a:prstGeom prst="rect">
            <a:avLst/>
          </a:prstGeom>
          <a:solidFill>
            <a:srgbClr val="FA96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pt-BR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FDC8A5-41FE-4250-AC91-F06713B99E92}"/>
              </a:ext>
            </a:extLst>
          </p:cNvPr>
          <p:cNvSpPr txBox="1"/>
          <p:nvPr/>
        </p:nvSpPr>
        <p:spPr>
          <a:xfrm>
            <a:off x="0" y="1719128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F953D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BORA LÁ?!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82DADD-63DD-7D46-B484-626F085B20E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9815" y="-67475"/>
            <a:ext cx="1224185" cy="11745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678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6551</TotalTime>
  <Words>529</Words>
  <Application>Microsoft Office PowerPoint</Application>
  <PresentationFormat>Apresentação na tela (16:9)</PresentationFormat>
  <Paragraphs>105</Paragraphs>
  <Slides>42</Slides>
  <Notes>27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42</vt:i4>
      </vt:variant>
    </vt:vector>
  </HeadingPairs>
  <TitlesOfParts>
    <vt:vector size="44" baseType="lpstr">
      <vt:lpstr>Simple Light</vt:lpstr>
      <vt:lpstr>Office Theme</vt:lpstr>
      <vt:lpstr>Apresentação do PowerPoint</vt:lpstr>
      <vt:lpstr>Apresentação do PowerPoint</vt:lpstr>
      <vt:lpstr>Geovana Silva Ribeiro Arquitetura de Front-End F1rst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[Nome do palestrante] [Posição]</dc:title>
  <dc:creator>Larissa Mestieri</dc:creator>
  <cp:lastModifiedBy>Geovana Silva Ribeiro</cp:lastModifiedBy>
  <cp:revision>268</cp:revision>
  <dcterms:modified xsi:type="dcterms:W3CDTF">2022-06-21T17:52:56Z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1b88ec2-a72b-4523-9e84-0458a1764731_Enabled">
    <vt:lpwstr>true</vt:lpwstr>
  </property>
  <property fmtid="{D5CDD505-2E9C-101B-9397-08002B2CF9AE}" pid="3" name="MSIP_Label_41b88ec2-a72b-4523-9e84-0458a1764731_SetDate">
    <vt:lpwstr>2021-07-19T19:16:57Z</vt:lpwstr>
  </property>
  <property fmtid="{D5CDD505-2E9C-101B-9397-08002B2CF9AE}" pid="4" name="MSIP_Label_41b88ec2-a72b-4523-9e84-0458a1764731_Method">
    <vt:lpwstr>Privileged</vt:lpwstr>
  </property>
  <property fmtid="{D5CDD505-2E9C-101B-9397-08002B2CF9AE}" pid="5" name="MSIP_Label_41b88ec2-a72b-4523-9e84-0458a1764731_Name">
    <vt:lpwstr>Public O365</vt:lpwstr>
  </property>
  <property fmtid="{D5CDD505-2E9C-101B-9397-08002B2CF9AE}" pid="6" name="MSIP_Label_41b88ec2-a72b-4523-9e84-0458a1764731_SiteId">
    <vt:lpwstr>35595a02-4d6d-44ac-99e1-f9ab4cd872db</vt:lpwstr>
  </property>
  <property fmtid="{D5CDD505-2E9C-101B-9397-08002B2CF9AE}" pid="7" name="MSIP_Label_41b88ec2-a72b-4523-9e84-0458a1764731_ActionId">
    <vt:lpwstr>ae1e6d99-af14-4732-917f-84a958f95eb8</vt:lpwstr>
  </property>
  <property fmtid="{D5CDD505-2E9C-101B-9397-08002B2CF9AE}" pid="8" name="MSIP_Label_41b88ec2-a72b-4523-9e84-0458a1764731_ContentBits">
    <vt:lpwstr>0</vt:lpwstr>
  </property>
</Properties>
</file>